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1" r:id="rId1"/>
  </p:sldMasterIdLst>
  <p:notesMasterIdLst>
    <p:notesMasterId r:id="rId48"/>
  </p:notesMasterIdLst>
  <p:handoutMasterIdLst>
    <p:handoutMasterId r:id="rId49"/>
  </p:handoutMasterIdLst>
  <p:sldIdLst>
    <p:sldId id="25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4" r:id="rId36"/>
    <p:sldId id="323" r:id="rId37"/>
    <p:sldId id="325" r:id="rId38"/>
    <p:sldId id="326" r:id="rId39"/>
    <p:sldId id="327" r:id="rId40"/>
    <p:sldId id="328" r:id="rId41"/>
    <p:sldId id="329" r:id="rId42"/>
    <p:sldId id="330" r:id="rId43"/>
    <p:sldId id="331" r:id="rId44"/>
    <p:sldId id="332" r:id="rId45"/>
    <p:sldId id="333" r:id="rId46"/>
    <p:sldId id="33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5C1E"/>
    <a:srgbClr val="20409A"/>
    <a:srgbClr val="60C452"/>
    <a:srgbClr val="CC0099"/>
    <a:srgbClr val="CC3399"/>
    <a:srgbClr val="FFFF00"/>
    <a:srgbClr val="CC0000"/>
    <a:srgbClr val="FFFFFF"/>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23" autoAdjust="0"/>
    <p:restoredTop sz="94757" autoAdjust="0"/>
  </p:normalViewPr>
  <p:slideViewPr>
    <p:cSldViewPr>
      <p:cViewPr>
        <p:scale>
          <a:sx n="100" d="100"/>
          <a:sy n="100" d="100"/>
        </p:scale>
        <p:origin x="-2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notesViewPr>
    <p:cSldViewPr>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C058C7F-1250-44D3-80F6-C06A7C11C426}" type="datetimeFigureOut">
              <a:rPr lang="en-US"/>
              <a:pPr>
                <a:defRPr/>
              </a:pPr>
              <a:t>3/28/2013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26C12F-0B06-421A-A453-9B59D13ADF34}" type="slidenum">
              <a:rPr lang="en-US"/>
              <a:pPr>
                <a:defRPr/>
              </a:pPr>
              <a:t>‹#›</a:t>
            </a:fld>
            <a:endParaRPr lang="en-US" dirty="0"/>
          </a:p>
        </p:txBody>
      </p:sp>
    </p:spTree>
    <p:extLst>
      <p:ext uri="{BB962C8B-B14F-4D97-AF65-F5344CB8AC3E}">
        <p14:creationId xmlns:p14="http://schemas.microsoft.com/office/powerpoint/2010/main" xmlns="" val="382668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BDC3577-1384-41B9-86F2-A64D7F984673}" type="slidenum">
              <a:rPr lang="en-US"/>
              <a:pPr>
                <a:defRPr/>
              </a:pPr>
              <a:t>‹#›</a:t>
            </a:fld>
            <a:endParaRPr lang="en-US" dirty="0"/>
          </a:p>
        </p:txBody>
      </p:sp>
    </p:spTree>
    <p:extLst>
      <p:ext uri="{BB962C8B-B14F-4D97-AF65-F5344CB8AC3E}">
        <p14:creationId xmlns:p14="http://schemas.microsoft.com/office/powerpoint/2010/main" xmlns="" val="255332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0C6090A-E6B6-4AF6-9B7D-89CB5BAA3CD3}"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15"/>
          <p:cNvSpPr txBox="1"/>
          <p:nvPr userDrawn="1"/>
        </p:nvSpPr>
        <p:spPr>
          <a:xfrm>
            <a:off x="0" y="4972029"/>
            <a:ext cx="9144000" cy="1016000"/>
          </a:xfrm>
          <a:prstGeom prst="rect">
            <a:avLst/>
          </a:prstGeom>
          <a:noFill/>
        </p:spPr>
        <p:txBody>
          <a:bodyPr>
            <a:spAutoFit/>
          </a:bodyPr>
          <a:lstStyle/>
          <a:p>
            <a:pPr algn="ctr">
              <a:defRPr/>
            </a:pPr>
            <a:r>
              <a:rPr lang="en-US" sz="6000" dirty="0" smtClean="0">
                <a:solidFill>
                  <a:schemeClr val="accent6"/>
                </a:solidFill>
                <a:latin typeface="Franklin Gothic Medium" pitchFamily="34" charset="0"/>
              </a:rPr>
              <a:t>Microsoft  Access  2013</a:t>
            </a:r>
            <a:endParaRPr lang="en-US" sz="6000" dirty="0">
              <a:solidFill>
                <a:schemeClr val="accent6"/>
              </a:solidFill>
              <a:latin typeface="Franklin Gothic Medium" pitchFamily="34" charset="0"/>
            </a:endParaRPr>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31628" y="228600"/>
            <a:ext cx="2459972" cy="304800"/>
          </a:xfrm>
          <a:prstGeom prst="rect">
            <a:avLst/>
          </a:prstGeom>
          <a:noFill/>
          <a:ln w="9525">
            <a:noFill/>
            <a:miter lim="800000"/>
            <a:headEnd/>
            <a:tailEnd/>
          </a:ln>
        </p:spPr>
      </p:pic>
      <p:sp>
        <p:nvSpPr>
          <p:cNvPr id="6" name="TextBox 13"/>
          <p:cNvSpPr txBox="1"/>
          <p:nvPr userDrawn="1"/>
        </p:nvSpPr>
        <p:spPr>
          <a:xfrm>
            <a:off x="3657600" y="5116512"/>
            <a:ext cx="354013" cy="369888"/>
          </a:xfrm>
          <a:prstGeom prst="rect">
            <a:avLst/>
          </a:prstGeom>
          <a:noFill/>
        </p:spPr>
        <p:txBody>
          <a:bodyPr wrap="none">
            <a:spAutoFit/>
          </a:bodyPr>
          <a:lstStyle/>
          <a:p>
            <a:pPr>
              <a:defRPr/>
            </a:pPr>
            <a:r>
              <a:rPr lang="en-US" dirty="0">
                <a:solidFill>
                  <a:schemeClr val="accent6"/>
                </a:solidFill>
              </a:rPr>
              <a:t>®</a:t>
            </a:r>
          </a:p>
        </p:txBody>
      </p:sp>
      <p:sp>
        <p:nvSpPr>
          <p:cNvPr id="7" name="TextBox 14"/>
          <p:cNvSpPr txBox="1"/>
          <p:nvPr userDrawn="1"/>
        </p:nvSpPr>
        <p:spPr>
          <a:xfrm>
            <a:off x="6199187" y="5116512"/>
            <a:ext cx="354013" cy="369888"/>
          </a:xfrm>
          <a:prstGeom prst="rect">
            <a:avLst/>
          </a:prstGeom>
          <a:noFill/>
        </p:spPr>
        <p:txBody>
          <a:bodyPr wrap="none">
            <a:spAutoFit/>
          </a:bodyPr>
          <a:lstStyle/>
          <a:p>
            <a:pPr>
              <a:defRPr/>
            </a:pPr>
            <a:r>
              <a:rPr lang="en-US" dirty="0">
                <a:solidFill>
                  <a:schemeClr val="accent6"/>
                </a:solidFill>
              </a:rPr>
              <a:t>®</a:t>
            </a:r>
          </a:p>
        </p:txBody>
      </p:sp>
      <p:sp>
        <p:nvSpPr>
          <p:cNvPr id="157701" name="Title Placeholder 1"/>
          <p:cNvSpPr>
            <a:spLocks noGrp="1"/>
          </p:cNvSpPr>
          <p:nvPr>
            <p:ph type="ctrTitle"/>
          </p:nvPr>
        </p:nvSpPr>
        <p:spPr>
          <a:xfrm>
            <a:off x="0" y="914400"/>
            <a:ext cx="9144000" cy="1524000"/>
          </a:xfrm>
        </p:spPr>
        <p:txBody>
          <a:bodyPr/>
          <a:lstStyle>
            <a:lvl1pPr algn="ctr">
              <a:defRPr sz="4800">
                <a:solidFill>
                  <a:schemeClr val="tx1"/>
                </a:solidFill>
                <a:latin typeface="+mj-lt"/>
              </a:defRPr>
            </a:lvl1pPr>
          </a:lstStyle>
          <a:p>
            <a:endParaRPr lang="en-US" dirty="0"/>
          </a:p>
        </p:txBody>
      </p:sp>
      <p:pic>
        <p:nvPicPr>
          <p:cNvPr id="10" name="Picture 2"/>
          <p:cNvPicPr>
            <a:picLocks noChangeAspect="1" noChangeArrowheads="1"/>
          </p:cNvPicPr>
          <p:nvPr userDrawn="1"/>
        </p:nvPicPr>
        <p:blipFill>
          <a:blip r:embed="rId3" cstate="print"/>
          <a:srcRect t="8922" b="10781"/>
          <a:stretch>
            <a:fillRect/>
          </a:stretch>
        </p:blipFill>
        <p:spPr bwMode="auto">
          <a:xfrm>
            <a:off x="0" y="2819400"/>
            <a:ext cx="91440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0" y="6324600"/>
            <a:ext cx="9144000" cy="533400"/>
          </a:xfrm>
          <a:prstGeom prst="rect">
            <a:avLst/>
          </a:prstGeom>
          <a:solidFill>
            <a:srgbClr val="4DB848"/>
          </a:solidFill>
          <a:ln>
            <a:solidFill>
              <a:srgbClr val="4D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B6810E0-8EAE-48E8-9484-9A46B583049E}"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9B727A5-B819-4849-BDAA-E77DE3696679}"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3058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2F6F4FC-A15E-4CCF-A12D-C1B4180DD71A}"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D927201-8D33-4AE4-B1F1-DBAEF8B3FAA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91B093A-FDC9-4AD8-941C-8D186E124D1C}"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988909B-2183-4E4C-968B-603CC89756BE}"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48C5901-E5F0-49C8-9043-463DFEF29621}"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0964604-B0AD-403A-B549-7DD63736FEC8}"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04C9C5-240E-4B6E-BE1D-CA0EF87F4BD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8ECC1FA-F25E-4F2E-9E7A-0A5ACB356C6C}"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57200" y="1143000"/>
            <a:ext cx="86868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a:solidFill>
                  <a:schemeClr val="tx1"/>
                </a:solidFill>
                <a:latin typeface="+mn-lt"/>
              </a:defRPr>
            </a:lvl1pPr>
          </a:lstStyle>
          <a:p>
            <a:pPr>
              <a:defRPr/>
            </a:pPr>
            <a:r>
              <a:rPr lang="en-US" dirty="0" smtClean="0"/>
              <a:t>New Perspectives on Microsoft Access 2013</a:t>
            </a:r>
          </a:p>
        </p:txBody>
      </p:sp>
      <p:sp>
        <p:nvSpPr>
          <p:cNvPr id="11" name="Slide Number Placeholder 5"/>
          <p:cNvSpPr>
            <a:spLocks noGrp="1"/>
          </p:cNvSpPr>
          <p:nvPr>
            <p:ph type="sldNum" sz="quarter" idx="4"/>
          </p:nvPr>
        </p:nvSpPr>
        <p:spPr>
          <a:xfrm>
            <a:off x="8610600" y="6400800"/>
            <a:ext cx="533400" cy="457200"/>
          </a:xfrm>
          <a:prstGeom prst="rect">
            <a:avLst/>
          </a:prstGeom>
        </p:spPr>
        <p:txBody>
          <a:bodyPr vert="horz" lIns="91440" tIns="45720" rIns="91440" bIns="45720" rtlCol="0" anchor="ctr"/>
          <a:lstStyle>
            <a:lvl1pPr algn="r" fontAlgn="auto">
              <a:spcBef>
                <a:spcPts val="0"/>
              </a:spcBef>
              <a:spcAft>
                <a:spcPts val="0"/>
              </a:spcAft>
              <a:defRPr sz="1200" b="1">
                <a:latin typeface="+mn-lt"/>
                <a:cs typeface="+mn-cs"/>
              </a:defRPr>
            </a:lvl1pPr>
          </a:lstStyle>
          <a:p>
            <a:pPr>
              <a:defRPr/>
            </a:pPr>
            <a:fld id="{1C2F2179-BA34-48B5-AF5F-CE1FE6517798}" type="slidenum">
              <a:rPr lang="en-US"/>
              <a:pPr>
                <a:defRPr/>
              </a:pPr>
              <a:t>‹#›</a:t>
            </a:fld>
            <a:endParaRPr lang="en-US" dirty="0"/>
          </a:p>
        </p:txBody>
      </p:sp>
      <p:sp>
        <p:nvSpPr>
          <p:cNvPr id="15668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dirty="0">
                <a:solidFill>
                  <a:schemeClr val="bg1"/>
                </a:solidFill>
                <a:latin typeface="Times New Roman" pitchFamily="18" charset="0"/>
              </a:rPr>
              <a:t>XP</a:t>
            </a:r>
          </a:p>
        </p:txBody>
      </p:sp>
      <p:sp>
        <p:nvSpPr>
          <p:cNvPr id="12"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dirty="0">
                <a:solidFill>
                  <a:schemeClr val="bg1"/>
                </a:solidFill>
                <a:latin typeface="Times New Roman" pitchFamily="18" charset="0"/>
              </a:rPr>
              <a:t>XP</a:t>
            </a:r>
          </a:p>
        </p:txBody>
      </p:sp>
      <p:sp>
        <p:nvSpPr>
          <p:cNvPr id="13"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dirty="0">
                <a:solidFill>
                  <a:schemeClr val="bg1"/>
                </a:solidFill>
                <a:latin typeface="Times New Roman" pitchFamily="18" charset="0"/>
              </a:rPr>
              <a:t>XP</a:t>
            </a:r>
          </a:p>
        </p:txBody>
      </p:sp>
      <p:cxnSp>
        <p:nvCxnSpPr>
          <p:cNvPr id="17" name="Straight Connector 16"/>
          <p:cNvCxnSpPr/>
          <p:nvPr userDrawn="1"/>
        </p:nvCxnSpPr>
        <p:spPr>
          <a:xfrm>
            <a:off x="0" y="6400800"/>
            <a:ext cx="86868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0" y="0"/>
            <a:ext cx="381000" cy="6858000"/>
          </a:xfrm>
          <a:prstGeom prst="rect">
            <a:avLst/>
          </a:prstGeom>
          <a:gradFill flip="none" rotWithShape="1">
            <a:gsLst>
              <a:gs pos="0">
                <a:srgbClr val="4DB848"/>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763000" y="0"/>
            <a:ext cx="381000" cy="6858000"/>
          </a:xfrm>
          <a:prstGeom prst="rect">
            <a:avLst/>
          </a:prstGeom>
          <a:gradFill flip="none" rotWithShape="1">
            <a:gsLst>
              <a:gs pos="36000">
                <a:schemeClr val="bg1"/>
              </a:gs>
              <a:gs pos="100000">
                <a:srgbClr val="4DB84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random/>
  </p:transition>
  <p:hf hdr="0" dt="0"/>
  <p:txStyles>
    <p:titleStyle>
      <a:lvl1pPr algn="l" rtl="0" eaLnBrk="0" fontAlgn="base" hangingPunct="0">
        <a:spcBef>
          <a:spcPct val="0"/>
        </a:spcBef>
        <a:spcAft>
          <a:spcPct val="0"/>
        </a:spcAft>
        <a:defRPr sz="4400" b="1">
          <a:solidFill>
            <a:srgbClr val="20409A"/>
          </a:solidFill>
          <a:latin typeface="+mj-lt"/>
          <a:ea typeface="+mj-ea"/>
          <a:cs typeface="+mj-cs"/>
        </a:defRPr>
      </a:lvl1pPr>
      <a:lvl2pPr algn="l" rtl="0" eaLnBrk="0" fontAlgn="base" hangingPunct="0">
        <a:spcBef>
          <a:spcPct val="0"/>
        </a:spcBef>
        <a:spcAft>
          <a:spcPct val="0"/>
        </a:spcAft>
        <a:defRPr sz="4400" b="1">
          <a:solidFill>
            <a:srgbClr val="20409A"/>
          </a:solidFill>
          <a:latin typeface="Calibri" pitchFamily="34" charset="0"/>
        </a:defRPr>
      </a:lvl2pPr>
      <a:lvl3pPr algn="l" rtl="0" eaLnBrk="0" fontAlgn="base" hangingPunct="0">
        <a:spcBef>
          <a:spcPct val="0"/>
        </a:spcBef>
        <a:spcAft>
          <a:spcPct val="0"/>
        </a:spcAft>
        <a:defRPr sz="4400" b="1">
          <a:solidFill>
            <a:srgbClr val="20409A"/>
          </a:solidFill>
          <a:latin typeface="Calibri" pitchFamily="34" charset="0"/>
        </a:defRPr>
      </a:lvl3pPr>
      <a:lvl4pPr algn="l" rtl="0" eaLnBrk="0" fontAlgn="base" hangingPunct="0">
        <a:spcBef>
          <a:spcPct val="0"/>
        </a:spcBef>
        <a:spcAft>
          <a:spcPct val="0"/>
        </a:spcAft>
        <a:defRPr sz="4400" b="1">
          <a:solidFill>
            <a:srgbClr val="20409A"/>
          </a:solidFill>
          <a:latin typeface="Calibri" pitchFamily="34" charset="0"/>
        </a:defRPr>
      </a:lvl4pPr>
      <a:lvl5pPr algn="l" rtl="0" eaLnBrk="0" fontAlgn="base" hangingPunct="0">
        <a:spcBef>
          <a:spcPct val="0"/>
        </a:spcBef>
        <a:spcAft>
          <a:spcPct val="0"/>
        </a:spcAft>
        <a:defRPr sz="4400" b="1">
          <a:solidFill>
            <a:srgbClr val="20409A"/>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p:cNvSpPr>
          <p:nvPr>
            <p:ph type="ctrTitle"/>
          </p:nvPr>
        </p:nvSpPr>
        <p:spPr>
          <a:xfrm>
            <a:off x="0" y="533400"/>
            <a:ext cx="9144000" cy="1524000"/>
          </a:xfrm>
        </p:spPr>
        <p:txBody>
          <a:bodyPr/>
          <a:lstStyle/>
          <a:p>
            <a:pPr eaLnBrk="1" hangingPunct="1"/>
            <a:r>
              <a:rPr lang="en-US" sz="4000" dirty="0" smtClean="0"/>
              <a:t/>
            </a:r>
            <a:br>
              <a:rPr lang="en-US" sz="4000" dirty="0" smtClean="0"/>
            </a:br>
            <a:r>
              <a:rPr lang="en-US" sz="4000" dirty="0" smtClean="0"/>
              <a:t>Tutorial 1</a:t>
            </a:r>
            <a:br>
              <a:rPr lang="en-US" sz="4000" dirty="0" smtClean="0"/>
            </a:br>
            <a:r>
              <a:rPr lang="en-US" sz="4000" dirty="0" smtClean="0"/>
              <a:t>Creating a Database</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Databases and Relationships</a:t>
            </a:r>
          </a:p>
        </p:txBody>
      </p:sp>
      <p:sp>
        <p:nvSpPr>
          <p:cNvPr id="17410" name="Rectangle 3"/>
          <p:cNvSpPr>
            <a:spLocks noGrp="1"/>
          </p:cNvSpPr>
          <p:nvPr>
            <p:ph idx="1"/>
          </p:nvPr>
        </p:nvSpPr>
        <p:spPr/>
        <p:txBody>
          <a:bodyPr/>
          <a:lstStyle/>
          <a:p>
            <a:r>
              <a:rPr lang="en-US" sz="2800" dirty="0"/>
              <a:t>A </a:t>
            </a:r>
            <a:r>
              <a:rPr lang="en-US" sz="2800" b="1" dirty="0"/>
              <a:t>relational database </a:t>
            </a:r>
            <a:r>
              <a:rPr lang="en-US" sz="2800" dirty="0"/>
              <a:t>is a </a:t>
            </a:r>
            <a:r>
              <a:rPr lang="en-US" sz="2800" dirty="0" smtClean="0"/>
              <a:t>collection </a:t>
            </a:r>
            <a:r>
              <a:rPr lang="en-US" sz="2800" dirty="0"/>
              <a:t>of related </a:t>
            </a:r>
            <a:r>
              <a:rPr lang="en-US" sz="2800" dirty="0" smtClean="0"/>
              <a:t>tables</a:t>
            </a:r>
          </a:p>
          <a:p>
            <a:r>
              <a:rPr lang="en-US" sz="2000" dirty="0" smtClean="0"/>
              <a:t>Records </a:t>
            </a:r>
            <a:r>
              <a:rPr lang="en-US" sz="2000" dirty="0"/>
              <a:t>in </a:t>
            </a:r>
            <a:r>
              <a:rPr lang="en-US" sz="2000" dirty="0" smtClean="0"/>
              <a:t>the separate </a:t>
            </a:r>
            <a:br>
              <a:rPr lang="en-US" sz="2000" dirty="0" smtClean="0"/>
            </a:br>
            <a:r>
              <a:rPr lang="en-US" sz="2000" dirty="0" smtClean="0"/>
              <a:t>tables are connected </a:t>
            </a:r>
            <a:br>
              <a:rPr lang="en-US" sz="2000" dirty="0" smtClean="0"/>
            </a:br>
            <a:r>
              <a:rPr lang="en-US" sz="2000" dirty="0" smtClean="0"/>
              <a:t>through </a:t>
            </a:r>
            <a:r>
              <a:rPr lang="en-US" sz="2000" dirty="0"/>
              <a:t>a </a:t>
            </a:r>
            <a:r>
              <a:rPr lang="en-US" sz="2000" b="1" dirty="0" smtClean="0"/>
              <a:t>common </a:t>
            </a:r>
            <a:r>
              <a:rPr lang="en-US" sz="2000" b="1" dirty="0"/>
              <a:t>field </a:t>
            </a:r>
          </a:p>
          <a:p>
            <a:r>
              <a:rPr lang="en-US" sz="2000" dirty="0" smtClean="0"/>
              <a:t>A </a:t>
            </a:r>
            <a:r>
              <a:rPr lang="en-US" sz="2000" b="1" dirty="0"/>
              <a:t>primary key </a:t>
            </a:r>
            <a:r>
              <a:rPr lang="en-US" sz="2000" dirty="0"/>
              <a:t>is a field, </a:t>
            </a:r>
            <a:r>
              <a:rPr lang="en-US" sz="2000" dirty="0" smtClean="0"/>
              <a:t/>
            </a:r>
            <a:br>
              <a:rPr lang="en-US" sz="2000" dirty="0" smtClean="0"/>
            </a:br>
            <a:r>
              <a:rPr lang="en-US" sz="2000" dirty="0" smtClean="0"/>
              <a:t>or </a:t>
            </a:r>
            <a:r>
              <a:rPr lang="en-US" sz="2000" dirty="0"/>
              <a:t>a collection of fields, </a:t>
            </a:r>
            <a:r>
              <a:rPr lang="en-US" sz="2000" dirty="0" smtClean="0"/>
              <a:t/>
            </a:r>
            <a:br>
              <a:rPr lang="en-US" sz="2000" dirty="0" smtClean="0"/>
            </a:br>
            <a:r>
              <a:rPr lang="en-US" sz="2000" dirty="0" smtClean="0"/>
              <a:t>that uniquely </a:t>
            </a:r>
            <a:r>
              <a:rPr lang="en-US" sz="2000" dirty="0"/>
              <a:t>identify </a:t>
            </a:r>
            <a:r>
              <a:rPr lang="en-US" sz="2000" dirty="0" smtClean="0"/>
              <a:t/>
            </a:r>
            <a:br>
              <a:rPr lang="en-US" sz="2000" dirty="0" smtClean="0"/>
            </a:br>
            <a:r>
              <a:rPr lang="en-US" sz="2000" dirty="0" smtClean="0"/>
              <a:t>each </a:t>
            </a:r>
            <a:r>
              <a:rPr lang="en-US" sz="2000" dirty="0"/>
              <a:t>record in a </a:t>
            </a:r>
            <a:r>
              <a:rPr lang="en-US" sz="2000" dirty="0" smtClean="0"/>
              <a:t>table</a:t>
            </a:r>
          </a:p>
          <a:p>
            <a:r>
              <a:rPr lang="en-US" sz="2000" dirty="0" smtClean="0"/>
              <a:t>Including </a:t>
            </a:r>
            <a:r>
              <a:rPr lang="en-US" sz="2000" dirty="0"/>
              <a:t>the primary </a:t>
            </a:r>
            <a:r>
              <a:rPr lang="en-US" sz="2000" dirty="0" smtClean="0"/>
              <a:t>key</a:t>
            </a:r>
            <a:br>
              <a:rPr lang="en-US" sz="2000" dirty="0" smtClean="0"/>
            </a:br>
            <a:r>
              <a:rPr lang="en-US" sz="2000" dirty="0" smtClean="0"/>
              <a:t>from </a:t>
            </a:r>
            <a:r>
              <a:rPr lang="en-US" sz="2000" dirty="0"/>
              <a:t>one table as a field </a:t>
            </a:r>
            <a:r>
              <a:rPr lang="en-US" sz="2000" dirty="0" smtClean="0"/>
              <a:t/>
            </a:r>
            <a:br>
              <a:rPr lang="en-US" sz="2000" dirty="0" smtClean="0"/>
            </a:br>
            <a:r>
              <a:rPr lang="en-US" sz="2000" dirty="0" smtClean="0"/>
              <a:t>in </a:t>
            </a:r>
            <a:r>
              <a:rPr lang="en-US" sz="2000" dirty="0"/>
              <a:t>a second table </a:t>
            </a:r>
            <a:r>
              <a:rPr lang="en-US" sz="2000" dirty="0" smtClean="0"/>
              <a:t>to form </a:t>
            </a:r>
            <a:br>
              <a:rPr lang="en-US" sz="2000" dirty="0" smtClean="0"/>
            </a:br>
            <a:r>
              <a:rPr lang="en-US" sz="2000" dirty="0" smtClean="0"/>
              <a:t>a </a:t>
            </a:r>
            <a:r>
              <a:rPr lang="en-US" sz="2000" dirty="0"/>
              <a:t>relationship between </a:t>
            </a:r>
            <a:r>
              <a:rPr lang="en-US" sz="2000" dirty="0" smtClean="0"/>
              <a:t/>
            </a:r>
            <a:br>
              <a:rPr lang="en-US" sz="2000" dirty="0" smtClean="0"/>
            </a:br>
            <a:r>
              <a:rPr lang="en-US" sz="2000" dirty="0" smtClean="0"/>
              <a:t>the </a:t>
            </a:r>
            <a:r>
              <a:rPr lang="en-US" sz="2000" dirty="0"/>
              <a:t>two tables, it is called </a:t>
            </a:r>
            <a:r>
              <a:rPr lang="en-US" sz="2000" dirty="0" smtClean="0"/>
              <a:t/>
            </a:r>
            <a:br>
              <a:rPr lang="en-US" sz="2000" dirty="0" smtClean="0"/>
            </a:br>
            <a:r>
              <a:rPr lang="en-US" sz="2000" dirty="0" smtClean="0"/>
              <a:t>a </a:t>
            </a:r>
            <a:r>
              <a:rPr lang="en-US" sz="2000" b="1" dirty="0"/>
              <a:t>foreign key </a:t>
            </a:r>
            <a:r>
              <a:rPr lang="en-US" sz="2000" dirty="0"/>
              <a:t>in the </a:t>
            </a:r>
            <a:r>
              <a:rPr lang="en-US" sz="2000" dirty="0" smtClean="0"/>
              <a:t>second table</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10</a:t>
            </a:fld>
            <a:endParaRPr lang="en-US" dirty="0"/>
          </a:p>
        </p:txBody>
      </p:sp>
      <p:pic>
        <p:nvPicPr>
          <p:cNvPr id="4098" name="Picture 2"/>
          <p:cNvPicPr>
            <a:picLocks noChangeAspect="1" noChangeArrowheads="1"/>
          </p:cNvPicPr>
          <p:nvPr/>
        </p:nvPicPr>
        <p:blipFill>
          <a:blip r:embed="rId3"/>
          <a:stretch>
            <a:fillRect/>
          </a:stretch>
        </p:blipFill>
        <p:spPr bwMode="auto">
          <a:xfrm>
            <a:off x="3601103" y="2133600"/>
            <a:ext cx="5177137" cy="2989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413996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2001019"/>
            <a:ext cx="4991346" cy="2894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3200" dirty="0"/>
              <a:t>Relational </a:t>
            </a:r>
            <a:r>
              <a:rPr lang="en-US" sz="3200" dirty="0" smtClean="0"/>
              <a:t>Database Management Systems</a:t>
            </a:r>
          </a:p>
        </p:txBody>
      </p:sp>
      <p:sp>
        <p:nvSpPr>
          <p:cNvPr id="17410" name="Rectangle 3"/>
          <p:cNvSpPr>
            <a:spLocks noGrp="1"/>
          </p:cNvSpPr>
          <p:nvPr>
            <p:ph idx="1"/>
          </p:nvPr>
        </p:nvSpPr>
        <p:spPr/>
        <p:txBody>
          <a:bodyPr/>
          <a:lstStyle/>
          <a:p>
            <a:r>
              <a:rPr lang="en-US" sz="2400" dirty="0"/>
              <a:t>A </a:t>
            </a:r>
            <a:r>
              <a:rPr lang="en-US" sz="2400" b="1" dirty="0" smtClean="0"/>
              <a:t>database management </a:t>
            </a:r>
            <a:r>
              <a:rPr lang="en-US" sz="2400" b="1" dirty="0"/>
              <a:t>system (DBMS) </a:t>
            </a:r>
            <a:r>
              <a:rPr lang="en-US" sz="2400" dirty="0"/>
              <a:t>is a software program that lets you </a:t>
            </a:r>
            <a:r>
              <a:rPr lang="en-US" sz="2400" dirty="0" smtClean="0"/>
              <a:t>create databases and then </a:t>
            </a:r>
            <a:r>
              <a:rPr lang="en-US" sz="2400" dirty="0"/>
              <a:t>manipulate the data they </a:t>
            </a:r>
            <a:r>
              <a:rPr lang="en-US" sz="2400" dirty="0" smtClean="0"/>
              <a:t>contain </a:t>
            </a:r>
          </a:p>
          <a:p>
            <a:r>
              <a:rPr lang="en-US" sz="2400" dirty="0" smtClean="0"/>
              <a:t>In </a:t>
            </a:r>
            <a:r>
              <a:rPr lang="en-US" sz="2400" dirty="0"/>
              <a:t>a </a:t>
            </a:r>
            <a:r>
              <a:rPr lang="en-US" sz="2400" b="1" dirty="0" smtClean="0"/>
              <a:t>relational  database </a:t>
            </a:r>
            <a:br>
              <a:rPr lang="en-US" sz="2400" b="1" dirty="0" smtClean="0"/>
            </a:br>
            <a:r>
              <a:rPr lang="en-US" sz="2400" b="1" dirty="0" smtClean="0"/>
              <a:t>management </a:t>
            </a:r>
            <a:r>
              <a:rPr lang="en-US" sz="2400" b="1" dirty="0"/>
              <a:t>system</a:t>
            </a:r>
            <a:r>
              <a:rPr lang="en-US" sz="2400" dirty="0"/>
              <a:t>, </a:t>
            </a:r>
            <a:r>
              <a:rPr lang="en-US" sz="2400" dirty="0" smtClean="0"/>
              <a:t/>
            </a:r>
            <a:br>
              <a:rPr lang="en-US" sz="2400" dirty="0" smtClean="0"/>
            </a:br>
            <a:r>
              <a:rPr lang="en-US" sz="2400" dirty="0" smtClean="0"/>
              <a:t>data </a:t>
            </a:r>
            <a:r>
              <a:rPr lang="en-US" sz="2400" dirty="0"/>
              <a:t>is organized as a </a:t>
            </a:r>
            <a:r>
              <a:rPr lang="en-US" sz="2400" dirty="0" smtClean="0"/>
              <a:t/>
            </a:r>
            <a:br>
              <a:rPr lang="en-US" sz="2400" dirty="0" smtClean="0"/>
            </a:br>
            <a:r>
              <a:rPr lang="en-US" sz="2400" dirty="0" smtClean="0"/>
              <a:t>collection </a:t>
            </a:r>
            <a:r>
              <a:rPr lang="en-US" sz="2400" dirty="0"/>
              <a:t>of tables. </a:t>
            </a:r>
            <a:r>
              <a:rPr lang="en-US" sz="2400" dirty="0" smtClean="0"/>
              <a:t/>
            </a:r>
            <a:br>
              <a:rPr lang="en-US" sz="2400" dirty="0" smtClean="0"/>
            </a:br>
            <a:r>
              <a:rPr lang="en-US" sz="2400" dirty="0" smtClean="0"/>
              <a:t>A </a:t>
            </a:r>
            <a:r>
              <a:rPr lang="en-US" sz="2400" dirty="0"/>
              <a:t>relational DBMS </a:t>
            </a:r>
            <a:r>
              <a:rPr lang="en-US" sz="2400" dirty="0" smtClean="0"/>
              <a:t/>
            </a:r>
            <a:br>
              <a:rPr lang="en-US" sz="2400" dirty="0" smtClean="0"/>
            </a:br>
            <a:r>
              <a:rPr lang="en-US" sz="2400" dirty="0" smtClean="0"/>
              <a:t>controls </a:t>
            </a:r>
            <a:r>
              <a:rPr lang="en-US" sz="2400" dirty="0"/>
              <a:t>the storage </a:t>
            </a:r>
            <a:r>
              <a:rPr lang="en-US" sz="2400" dirty="0" smtClean="0"/>
              <a:t/>
            </a:r>
            <a:br>
              <a:rPr lang="en-US" sz="2400" dirty="0" smtClean="0"/>
            </a:br>
            <a:r>
              <a:rPr lang="en-US" sz="2400" dirty="0" smtClean="0"/>
              <a:t>of </a:t>
            </a:r>
            <a:r>
              <a:rPr lang="en-US" sz="2400" dirty="0"/>
              <a:t>databases and </a:t>
            </a:r>
            <a:r>
              <a:rPr lang="en-US" sz="2400" dirty="0" smtClean="0"/>
              <a:t/>
            </a:r>
            <a:br>
              <a:rPr lang="en-US" sz="2400" dirty="0" smtClean="0"/>
            </a:br>
            <a:r>
              <a:rPr lang="en-US" sz="2400" dirty="0" smtClean="0"/>
              <a:t>facilitates </a:t>
            </a:r>
            <a:r>
              <a:rPr lang="en-US" sz="2400" dirty="0"/>
              <a:t>the </a:t>
            </a:r>
            <a:r>
              <a:rPr lang="en-US" sz="2400" dirty="0" smtClean="0"/>
              <a:t>creation </a:t>
            </a:r>
            <a:r>
              <a:rPr lang="en-US" sz="2400" dirty="0"/>
              <a:t>manipulation, and reporting of data</a:t>
            </a:r>
            <a:endParaRPr lang="en-US" sz="24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11</a:t>
            </a:fld>
            <a:endParaRPr lang="en-US" dirty="0"/>
          </a:p>
        </p:txBody>
      </p:sp>
    </p:spTree>
    <p:extLst>
      <p:ext uri="{BB962C8B-B14F-4D97-AF65-F5344CB8AC3E}">
        <p14:creationId xmlns:p14="http://schemas.microsoft.com/office/powerpoint/2010/main" xmlns="" val="10439781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200" dirty="0"/>
              <a:t>Relational </a:t>
            </a:r>
            <a:r>
              <a:rPr lang="en-US" sz="3200" dirty="0" smtClean="0"/>
              <a:t>Database Management Systems</a:t>
            </a:r>
          </a:p>
        </p:txBody>
      </p:sp>
      <p:sp>
        <p:nvSpPr>
          <p:cNvPr id="17410" name="Rectangle 3"/>
          <p:cNvSpPr>
            <a:spLocks noGrp="1"/>
          </p:cNvSpPr>
          <p:nvPr>
            <p:ph idx="1"/>
          </p:nvPr>
        </p:nvSpPr>
        <p:spPr/>
        <p:txBody>
          <a:bodyPr/>
          <a:lstStyle/>
          <a:p>
            <a:r>
              <a:rPr lang="en-US" sz="2800" dirty="0" smtClean="0"/>
              <a:t>A relational </a:t>
            </a:r>
            <a:r>
              <a:rPr lang="en-US" sz="2800" dirty="0"/>
              <a:t>DBMS provides the following functions:</a:t>
            </a:r>
          </a:p>
          <a:p>
            <a:pPr lvl="1"/>
            <a:r>
              <a:rPr lang="en-US" sz="2400" dirty="0" smtClean="0"/>
              <a:t>Allows </a:t>
            </a:r>
            <a:r>
              <a:rPr lang="en-US" sz="2400" dirty="0"/>
              <a:t>you to create database structures containing fields, tables, and </a:t>
            </a:r>
            <a:r>
              <a:rPr lang="en-US" sz="2400" dirty="0" smtClean="0"/>
              <a:t>table relationships</a:t>
            </a:r>
            <a:endParaRPr lang="en-US" sz="2400" dirty="0"/>
          </a:p>
          <a:p>
            <a:pPr lvl="1"/>
            <a:r>
              <a:rPr lang="en-US" sz="2400" dirty="0" smtClean="0"/>
              <a:t>Lets </a:t>
            </a:r>
            <a:r>
              <a:rPr lang="en-US" sz="2400" dirty="0"/>
              <a:t>you easily add new records, change field values in existing records, and </a:t>
            </a:r>
            <a:r>
              <a:rPr lang="en-US" sz="2400" dirty="0" smtClean="0"/>
              <a:t>delete records</a:t>
            </a:r>
            <a:endParaRPr lang="en-US" sz="2400" dirty="0"/>
          </a:p>
          <a:p>
            <a:pPr lvl="1"/>
            <a:r>
              <a:rPr lang="en-US" sz="2400" dirty="0" smtClean="0"/>
              <a:t>Contains </a:t>
            </a:r>
            <a:r>
              <a:rPr lang="en-US" sz="2400" dirty="0"/>
              <a:t>a built-in query language, which lets you obtain immediate answers to </a:t>
            </a:r>
            <a:r>
              <a:rPr lang="en-US" sz="2400" dirty="0" smtClean="0"/>
              <a:t>the questions </a:t>
            </a:r>
            <a:r>
              <a:rPr lang="en-US" sz="2400" dirty="0"/>
              <a:t>(or queries) you ask about your </a:t>
            </a:r>
            <a:r>
              <a:rPr lang="en-US" sz="2400" dirty="0" smtClean="0"/>
              <a:t>data</a:t>
            </a:r>
            <a:endParaRPr lang="en-US" sz="2400" dirty="0"/>
          </a:p>
          <a:p>
            <a:pPr lvl="1"/>
            <a:r>
              <a:rPr lang="en-US" sz="2400" dirty="0" smtClean="0"/>
              <a:t>Contains </a:t>
            </a:r>
            <a:r>
              <a:rPr lang="en-US" sz="2400" dirty="0"/>
              <a:t>a built-in report generator, which lets you produce professional-looking</a:t>
            </a:r>
            <a:r>
              <a:rPr lang="en-US" sz="2400" dirty="0" smtClean="0"/>
              <a:t>, formatted </a:t>
            </a:r>
            <a:r>
              <a:rPr lang="en-US" sz="2400" dirty="0"/>
              <a:t>reports from your </a:t>
            </a:r>
            <a:r>
              <a:rPr lang="en-US" sz="2400" dirty="0" smtClean="0"/>
              <a:t>data </a:t>
            </a:r>
            <a:endParaRPr lang="en-US" sz="2400" dirty="0"/>
          </a:p>
          <a:p>
            <a:pPr lvl="1"/>
            <a:r>
              <a:rPr lang="en-US" sz="2400" dirty="0" smtClean="0"/>
              <a:t>Protects </a:t>
            </a:r>
            <a:r>
              <a:rPr lang="en-US" sz="2400" dirty="0"/>
              <a:t>databases through security, control, and recovery </a:t>
            </a:r>
            <a:r>
              <a:rPr lang="en-US" sz="2400" dirty="0" smtClean="0"/>
              <a:t>facilities</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12</a:t>
            </a:fld>
            <a:endParaRPr lang="en-US" dirty="0"/>
          </a:p>
        </p:txBody>
      </p:sp>
    </p:spTree>
    <p:extLst>
      <p:ext uri="{BB962C8B-B14F-4D97-AF65-F5344CB8AC3E}">
        <p14:creationId xmlns:p14="http://schemas.microsoft.com/office/powerpoint/2010/main" xmlns="" val="314520565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200" dirty="0" smtClean="0"/>
              <a:t>Starting Access and Creating a Database</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13</a:t>
            </a:fld>
            <a:endParaRPr lang="en-US" dirty="0"/>
          </a:p>
        </p:txBody>
      </p:sp>
      <p:pic>
        <p:nvPicPr>
          <p:cNvPr id="6146" name="Picture 2"/>
          <p:cNvPicPr>
            <a:picLocks noChangeAspect="1" noChangeArrowheads="1"/>
          </p:cNvPicPr>
          <p:nvPr/>
        </p:nvPicPr>
        <p:blipFill>
          <a:blip r:embed="rId3"/>
          <a:stretch>
            <a:fillRect/>
          </a:stretch>
        </p:blipFill>
        <p:spPr bwMode="auto">
          <a:xfrm>
            <a:off x="609600" y="1447800"/>
            <a:ext cx="7786989" cy="373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270849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200" dirty="0"/>
              <a:t>Starting Access and Creating a </a:t>
            </a:r>
            <a:r>
              <a:rPr lang="en-US" sz="3200" dirty="0" smtClean="0"/>
              <a:t>Database </a:t>
            </a:r>
            <a:r>
              <a:rPr lang="en-US" sz="1200" dirty="0" smtClean="0"/>
              <a:t>(Cont.)</a:t>
            </a:r>
            <a:endParaRPr lang="en-US" sz="3200" dirty="0" smtClean="0"/>
          </a:p>
        </p:txBody>
      </p:sp>
      <p:sp>
        <p:nvSpPr>
          <p:cNvPr id="17410" name="Rectangle 3"/>
          <p:cNvSpPr>
            <a:spLocks noGrp="1"/>
          </p:cNvSpPr>
          <p:nvPr>
            <p:ph idx="1"/>
          </p:nvPr>
        </p:nvSpPr>
        <p:spPr/>
        <p:txBody>
          <a:bodyPr/>
          <a:lstStyle/>
          <a:p>
            <a:r>
              <a:rPr lang="en-US" sz="2800" dirty="0"/>
              <a:t>When you start Access, the first screen that appears is </a:t>
            </a:r>
            <a:r>
              <a:rPr lang="en-US" sz="2800" b="1" dirty="0" smtClean="0"/>
              <a:t>Backstage </a:t>
            </a:r>
            <a:r>
              <a:rPr lang="en-US" sz="2800" b="1" dirty="0"/>
              <a:t>view </a:t>
            </a:r>
            <a:r>
              <a:rPr lang="en-US" sz="2800" dirty="0"/>
              <a:t>which contains commands that </a:t>
            </a:r>
            <a:r>
              <a:rPr lang="en-US" sz="2800" dirty="0" smtClean="0"/>
              <a:t>allow you </a:t>
            </a:r>
            <a:r>
              <a:rPr lang="en-US" sz="2800" dirty="0"/>
              <a:t>to manage Access files and </a:t>
            </a:r>
            <a:r>
              <a:rPr lang="en-US" sz="2800" dirty="0" smtClean="0"/>
              <a:t>options</a:t>
            </a:r>
          </a:p>
          <a:p>
            <a:pPr lvl="1"/>
            <a:r>
              <a:rPr lang="en-US" sz="2400" dirty="0" smtClean="0"/>
              <a:t>The </a:t>
            </a:r>
            <a:r>
              <a:rPr lang="en-US" sz="2400" dirty="0"/>
              <a:t>Recent screen in Backstage view </a:t>
            </a:r>
            <a:r>
              <a:rPr lang="en-US" sz="2400" dirty="0" smtClean="0"/>
              <a:t>provides options </a:t>
            </a:r>
            <a:r>
              <a:rPr lang="en-US" sz="2400" dirty="0"/>
              <a:t>for you to create a new database or open an existing </a:t>
            </a:r>
            <a:r>
              <a:rPr lang="en-US" sz="2400" dirty="0" smtClean="0"/>
              <a:t>database</a:t>
            </a:r>
          </a:p>
          <a:p>
            <a:pPr lvl="1"/>
            <a:r>
              <a:rPr lang="en-US" sz="2400" dirty="0" smtClean="0"/>
              <a:t>To </a:t>
            </a:r>
            <a:r>
              <a:rPr lang="en-US" sz="2400" dirty="0"/>
              <a:t>create a </a:t>
            </a:r>
            <a:r>
              <a:rPr lang="en-US" sz="2400" dirty="0" smtClean="0"/>
              <a:t>new database </a:t>
            </a:r>
            <a:r>
              <a:rPr lang="en-US" sz="2400" dirty="0"/>
              <a:t>that does not contain any data or objects, you use the Blank desktop </a:t>
            </a:r>
            <a:r>
              <a:rPr lang="en-US" sz="2400" dirty="0" smtClean="0"/>
              <a:t>database option</a:t>
            </a:r>
          </a:p>
          <a:p>
            <a:pPr lvl="1"/>
            <a:r>
              <a:rPr lang="en-US" sz="2400" dirty="0" smtClean="0"/>
              <a:t>Use a </a:t>
            </a:r>
            <a:r>
              <a:rPr lang="en-US" sz="2400" b="1" dirty="0"/>
              <a:t>template </a:t>
            </a:r>
            <a:r>
              <a:rPr lang="en-US" sz="2400" dirty="0" smtClean="0"/>
              <a:t>(a </a:t>
            </a:r>
            <a:r>
              <a:rPr lang="en-US" sz="2400" dirty="0"/>
              <a:t>predesigned database that includes professionally designed tables, reports, and other database objects) If the database contains objects that match those found in common databases, such as databases that store data about contacts or tasks</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14</a:t>
            </a:fld>
            <a:endParaRPr lang="en-US" dirty="0"/>
          </a:p>
        </p:txBody>
      </p:sp>
    </p:spTree>
    <p:extLst>
      <p:ext uri="{BB962C8B-B14F-4D97-AF65-F5344CB8AC3E}">
        <p14:creationId xmlns:p14="http://schemas.microsoft.com/office/powerpoint/2010/main" xmlns="" val="6798991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200" dirty="0" smtClean="0"/>
              <a:t>Working in Touch Mode</a:t>
            </a:r>
          </a:p>
        </p:txBody>
      </p:sp>
      <p:sp>
        <p:nvSpPr>
          <p:cNvPr id="17410" name="Rectangle 3"/>
          <p:cNvSpPr>
            <a:spLocks noGrp="1"/>
          </p:cNvSpPr>
          <p:nvPr>
            <p:ph idx="1"/>
          </p:nvPr>
        </p:nvSpPr>
        <p:spPr/>
        <p:txBody>
          <a:bodyPr/>
          <a:lstStyle/>
          <a:p>
            <a:r>
              <a:rPr lang="en-US" sz="2800" dirty="0"/>
              <a:t>If you are working on a touch device, such as a tablet, you can switch to Touch </a:t>
            </a:r>
            <a:r>
              <a:rPr lang="en-US" sz="2800" dirty="0" smtClean="0"/>
              <a:t>Mode in </a:t>
            </a:r>
            <a:r>
              <a:rPr lang="en-US" sz="2800" dirty="0"/>
              <a:t>Access to make it easier for you to tap buttons on the ribbon and perform </a:t>
            </a:r>
            <a:r>
              <a:rPr lang="en-US" sz="2800" dirty="0" smtClean="0"/>
              <a:t>other touch actions</a:t>
            </a:r>
          </a:p>
          <a:p>
            <a:r>
              <a:rPr lang="en-US" sz="2400" dirty="0"/>
              <a:t>To switch to Touch Mode:</a:t>
            </a:r>
          </a:p>
          <a:p>
            <a:pPr lvl="1"/>
            <a:r>
              <a:rPr lang="en-US" sz="1600" dirty="0" smtClean="0"/>
              <a:t>On </a:t>
            </a:r>
            <a:r>
              <a:rPr lang="en-US" sz="1600" dirty="0"/>
              <a:t>the Quick Access Toolbar, click the Customize Quick Access </a:t>
            </a:r>
            <a:r>
              <a:rPr lang="en-US" sz="1600" dirty="0" smtClean="0"/>
              <a:t>Toolbar button  and make sure the Touch/Mouse Mode is selected (shaded red </a:t>
            </a:r>
            <a:r>
              <a:rPr lang="en-US" sz="1600" dirty="0"/>
              <a:t>to indicate that it is </a:t>
            </a:r>
            <a:r>
              <a:rPr lang="en-US" sz="1600" dirty="0" smtClean="0"/>
              <a:t>selected) The </a:t>
            </a:r>
            <a:r>
              <a:rPr lang="en-US" sz="1600" dirty="0"/>
              <a:t>display switches to Touch Mode with more space </a:t>
            </a:r>
            <a:r>
              <a:rPr lang="en-US" sz="1600" dirty="0" smtClean="0"/>
              <a:t>between the </a:t>
            </a:r>
            <a:r>
              <a:rPr lang="en-US" sz="1600" dirty="0"/>
              <a:t>commands and buttons on the </a:t>
            </a:r>
            <a:r>
              <a:rPr lang="en-US" sz="1600" dirty="0" smtClean="0"/>
              <a:t>ribbon</a:t>
            </a:r>
            <a:endParaRPr lang="en-US" sz="2000" dirty="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15</a:t>
            </a:fld>
            <a:endParaRPr lang="en-US" dirty="0"/>
          </a:p>
        </p:txBody>
      </p:sp>
      <p:pic>
        <p:nvPicPr>
          <p:cNvPr id="7170" name="Picture 2"/>
          <p:cNvPicPr>
            <a:picLocks noChangeAspect="1" noChangeArrowheads="1"/>
          </p:cNvPicPr>
          <p:nvPr/>
        </p:nvPicPr>
        <p:blipFill>
          <a:blip r:embed="rId3"/>
          <a:stretch>
            <a:fillRect/>
          </a:stretch>
        </p:blipFill>
        <p:spPr bwMode="auto">
          <a:xfrm>
            <a:off x="381000" y="4572000"/>
            <a:ext cx="8136327"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685541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a:t>
            </a:r>
            <a:endParaRPr lang="en-US" dirty="0" smtClean="0"/>
          </a:p>
        </p:txBody>
      </p:sp>
      <p:sp>
        <p:nvSpPr>
          <p:cNvPr id="17410" name="Rectangle 3"/>
          <p:cNvSpPr>
            <a:spLocks noGrp="1"/>
          </p:cNvSpPr>
          <p:nvPr>
            <p:ph idx="1"/>
          </p:nvPr>
        </p:nvSpPr>
        <p:spPr/>
        <p:txBody>
          <a:bodyPr/>
          <a:lstStyle/>
          <a:p>
            <a:r>
              <a:rPr lang="en-US" sz="2000" dirty="0" smtClean="0"/>
              <a:t>On </a:t>
            </a:r>
            <a:r>
              <a:rPr lang="en-US" sz="2000" dirty="0"/>
              <a:t>the ribbon, click the CREATE </a:t>
            </a:r>
            <a:r>
              <a:rPr lang="en-US" sz="2000" dirty="0" smtClean="0"/>
              <a:t>tab</a:t>
            </a:r>
            <a:endParaRPr lang="en-US" sz="2000" dirty="0"/>
          </a:p>
          <a:p>
            <a:r>
              <a:rPr lang="en-US" sz="2000" dirty="0" smtClean="0"/>
              <a:t>In </a:t>
            </a:r>
            <a:r>
              <a:rPr lang="en-US" sz="2000" dirty="0"/>
              <a:t>the Tables group, click the Table </a:t>
            </a:r>
            <a:r>
              <a:rPr lang="en-US" sz="2000" dirty="0" smtClean="0"/>
              <a:t>button</a:t>
            </a:r>
            <a:endParaRPr lang="en-US" sz="2000" dirty="0"/>
          </a:p>
          <a:p>
            <a:r>
              <a:rPr lang="en-US" sz="2000" dirty="0" smtClean="0"/>
              <a:t>Rename </a:t>
            </a:r>
            <a:r>
              <a:rPr lang="en-US" sz="2000" dirty="0"/>
              <a:t>the default ID primary key field and change its data type, if necessary; </a:t>
            </a:r>
            <a:r>
              <a:rPr lang="en-US" sz="2000" dirty="0" smtClean="0"/>
              <a:t>or accept </a:t>
            </a:r>
            <a:r>
              <a:rPr lang="en-US" sz="2000" dirty="0"/>
              <a:t>the default ID field with the AutoNumber data </a:t>
            </a:r>
            <a:r>
              <a:rPr lang="en-US" sz="2000" dirty="0" smtClean="0"/>
              <a:t>type</a:t>
            </a:r>
            <a:endParaRPr lang="en-US" sz="2000" dirty="0"/>
          </a:p>
          <a:p>
            <a:r>
              <a:rPr lang="en-US" sz="2000" dirty="0" smtClean="0"/>
              <a:t>In </a:t>
            </a:r>
            <a:r>
              <a:rPr lang="en-US" sz="2000" dirty="0"/>
              <a:t>the Add &amp; Delete group on the FIELDS tab, click the button for the type of </a:t>
            </a:r>
            <a:r>
              <a:rPr lang="en-US" sz="2000" dirty="0" smtClean="0"/>
              <a:t>field you </a:t>
            </a:r>
            <a:r>
              <a:rPr lang="en-US" sz="2000" dirty="0"/>
              <a:t>want to add to the table </a:t>
            </a:r>
            <a:r>
              <a:rPr lang="en-US" sz="2000" dirty="0" smtClean="0"/>
              <a:t>and </a:t>
            </a:r>
            <a:r>
              <a:rPr lang="en-US" sz="2000" dirty="0"/>
              <a:t>then </a:t>
            </a:r>
            <a:r>
              <a:rPr lang="en-US" sz="2000" dirty="0" smtClean="0"/>
              <a:t>type the </a:t>
            </a:r>
            <a:r>
              <a:rPr lang="en-US" sz="2000" dirty="0"/>
              <a:t>field name; </a:t>
            </a:r>
            <a:r>
              <a:rPr lang="en-US" sz="2000" dirty="0" smtClean="0"/>
              <a:t>Repeat </a:t>
            </a:r>
            <a:r>
              <a:rPr lang="en-US" sz="2000" dirty="0"/>
              <a:t>this step to add all </a:t>
            </a:r>
            <a:r>
              <a:rPr lang="en-US" sz="2000" dirty="0" smtClean="0"/>
              <a:t>the necessary </a:t>
            </a:r>
            <a:r>
              <a:rPr lang="en-US" sz="2000" dirty="0"/>
              <a:t>fields to the </a:t>
            </a:r>
            <a:r>
              <a:rPr lang="en-US" sz="2000" dirty="0" smtClean="0"/>
              <a:t>table</a:t>
            </a:r>
            <a:endParaRPr lang="en-US" sz="2000" dirty="0"/>
          </a:p>
          <a:p>
            <a:r>
              <a:rPr lang="en-US" sz="2000" dirty="0" smtClean="0"/>
              <a:t>In </a:t>
            </a:r>
            <a:r>
              <a:rPr lang="en-US" sz="2000" dirty="0"/>
              <a:t>the first row below the field names, enter the value for each field in the first record</a:t>
            </a:r>
            <a:r>
              <a:rPr lang="en-US" sz="2000" dirty="0" smtClean="0"/>
              <a:t>, pressing </a:t>
            </a:r>
            <a:r>
              <a:rPr lang="en-US" sz="2000" dirty="0"/>
              <a:t>the Tab or Enter key to move from one field to the </a:t>
            </a:r>
            <a:r>
              <a:rPr lang="en-US" sz="2000" dirty="0" smtClean="0"/>
              <a:t>next</a:t>
            </a:r>
            <a:endParaRPr lang="en-US" sz="2000" dirty="0"/>
          </a:p>
          <a:p>
            <a:r>
              <a:rPr lang="en-US" sz="2000" dirty="0" smtClean="0"/>
              <a:t>After </a:t>
            </a:r>
            <a:r>
              <a:rPr lang="en-US" sz="2000" dirty="0"/>
              <a:t>entering the value for the last field in the first record, press the Tab or Enter </a:t>
            </a:r>
            <a:r>
              <a:rPr lang="en-US" sz="2000" dirty="0" smtClean="0"/>
              <a:t>key to </a:t>
            </a:r>
            <a:r>
              <a:rPr lang="en-US" sz="2000" dirty="0"/>
              <a:t>move to the next row, and then enter the values for the next record</a:t>
            </a:r>
            <a:r>
              <a:rPr lang="en-US" sz="2000" dirty="0" smtClean="0"/>
              <a:t>.</a:t>
            </a:r>
          </a:p>
          <a:p>
            <a:r>
              <a:rPr lang="en-US" sz="2000" dirty="0" smtClean="0"/>
              <a:t>On </a:t>
            </a:r>
            <a:r>
              <a:rPr lang="en-US" sz="2000" dirty="0"/>
              <a:t>the Quick Access Toolbar, click the Save button, enter a name for the table, </a:t>
            </a:r>
            <a:r>
              <a:rPr lang="en-US" sz="2000" dirty="0" smtClean="0"/>
              <a:t>and then </a:t>
            </a:r>
            <a:r>
              <a:rPr lang="en-US" sz="2000" dirty="0"/>
              <a:t>click the OK </a:t>
            </a:r>
            <a:r>
              <a:rPr lang="en-US" sz="2000" dirty="0" smtClean="0"/>
              <a:t>button</a:t>
            </a:r>
            <a:endParaRPr lang="en-US" sz="2000" dirty="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16</a:t>
            </a:fld>
            <a:endParaRPr lang="en-US" dirty="0"/>
          </a:p>
        </p:txBody>
      </p:sp>
    </p:spTree>
    <p:extLst>
      <p:ext uri="{BB962C8B-B14F-4D97-AF65-F5344CB8AC3E}">
        <p14:creationId xmlns:p14="http://schemas.microsoft.com/office/powerpoint/2010/main" xmlns="" val="272667535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a:t>
            </a:r>
            <a:r>
              <a:rPr lang="en-US" dirty="0" smtClean="0"/>
              <a:t>View </a:t>
            </a:r>
            <a:r>
              <a:rPr lang="en-US" sz="1200" dirty="0" smtClean="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17</a:t>
            </a:fld>
            <a:endParaRPr lang="en-US" dirty="0"/>
          </a:p>
        </p:txBody>
      </p:sp>
      <p:pic>
        <p:nvPicPr>
          <p:cNvPr id="8194" name="Picture 2"/>
          <p:cNvPicPr>
            <a:picLocks noChangeAspect="1" noChangeArrowheads="1"/>
          </p:cNvPicPr>
          <p:nvPr/>
        </p:nvPicPr>
        <p:blipFill>
          <a:blip r:embed="rId3"/>
          <a:stretch>
            <a:fillRect/>
          </a:stretch>
        </p:blipFill>
        <p:spPr bwMode="auto">
          <a:xfrm>
            <a:off x="512091" y="1752601"/>
            <a:ext cx="8119291" cy="1774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331818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a:t>
            </a:r>
            <a:r>
              <a:rPr lang="en-US" dirty="0" smtClean="0"/>
              <a:t>View </a:t>
            </a:r>
            <a:r>
              <a:rPr lang="en-US" sz="1200" dirty="0" smtClean="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18</a:t>
            </a:fld>
            <a:endParaRPr lang="en-US" dirty="0"/>
          </a:p>
        </p:txBody>
      </p:sp>
      <p:sp>
        <p:nvSpPr>
          <p:cNvPr id="2" name="Rectangle 1"/>
          <p:cNvSpPr/>
          <p:nvPr/>
        </p:nvSpPr>
        <p:spPr>
          <a:xfrm>
            <a:off x="571500" y="1143000"/>
            <a:ext cx="8305800" cy="5355312"/>
          </a:xfrm>
          <a:prstGeom prst="rect">
            <a:avLst/>
          </a:prstGeom>
        </p:spPr>
        <p:txBody>
          <a:bodyPr wrap="square">
            <a:spAutoFit/>
          </a:bodyPr>
          <a:lstStyle/>
          <a:p>
            <a:r>
              <a:rPr lang="en-US" i="1" dirty="0"/>
              <a:t>Decision Making: Naming Fields in Access Tables</a:t>
            </a:r>
          </a:p>
          <a:p>
            <a:pPr lvl="1"/>
            <a:r>
              <a:rPr lang="en-US" dirty="0"/>
              <a:t>One of the most important tasks in creating a table is deciding what names to </a:t>
            </a:r>
            <a:r>
              <a:rPr lang="en-US" dirty="0" smtClean="0"/>
              <a:t>specify for </a:t>
            </a:r>
            <a:r>
              <a:rPr lang="en-US" dirty="0"/>
              <a:t>the table’s fields. Keep the following guidelines in mind when you assign </a:t>
            </a:r>
            <a:r>
              <a:rPr lang="en-US" dirty="0" smtClean="0"/>
              <a:t>field names</a:t>
            </a:r>
            <a:r>
              <a:rPr lang="en-US" dirty="0"/>
              <a:t>:</a:t>
            </a:r>
          </a:p>
          <a:p>
            <a:pPr marL="742950" lvl="1" indent="-285750">
              <a:buFont typeface="Arial" pitchFamily="34" charset="0"/>
              <a:buChar char="•"/>
            </a:pPr>
            <a:r>
              <a:rPr lang="en-US" dirty="0" smtClean="0"/>
              <a:t>A </a:t>
            </a:r>
            <a:r>
              <a:rPr lang="en-US" dirty="0"/>
              <a:t>field name can consist of up to 64 characters, including letters, numbers, spaces</a:t>
            </a:r>
            <a:r>
              <a:rPr lang="en-US" dirty="0" smtClean="0"/>
              <a:t>, and </a:t>
            </a:r>
            <a:r>
              <a:rPr lang="en-US" dirty="0"/>
              <a:t>special characters, except for the period (.), exclamation mark (!), grave accent </a:t>
            </a:r>
            <a:r>
              <a:rPr lang="en-US" dirty="0" smtClean="0"/>
              <a:t>(`), and </a:t>
            </a:r>
            <a:r>
              <a:rPr lang="en-US" dirty="0"/>
              <a:t>square brackets ([ </a:t>
            </a:r>
            <a:r>
              <a:rPr lang="en-US" dirty="0" smtClean="0"/>
              <a:t>])</a:t>
            </a:r>
            <a:endParaRPr lang="en-US" dirty="0"/>
          </a:p>
          <a:p>
            <a:pPr marL="742950" lvl="1" indent="-285750">
              <a:buFont typeface="Arial" pitchFamily="34" charset="0"/>
              <a:buChar char="•"/>
            </a:pPr>
            <a:r>
              <a:rPr lang="en-US" dirty="0" smtClean="0"/>
              <a:t>A </a:t>
            </a:r>
            <a:r>
              <a:rPr lang="en-US" dirty="0"/>
              <a:t>field name cannot begin with a </a:t>
            </a:r>
            <a:r>
              <a:rPr lang="en-US" dirty="0" smtClean="0"/>
              <a:t>space</a:t>
            </a:r>
            <a:endParaRPr lang="en-US" dirty="0"/>
          </a:p>
          <a:p>
            <a:pPr marL="742950" lvl="1" indent="-285750">
              <a:buFont typeface="Arial" pitchFamily="34" charset="0"/>
              <a:buChar char="•"/>
            </a:pPr>
            <a:r>
              <a:rPr lang="en-US" dirty="0" smtClean="0"/>
              <a:t>Capitalize </a:t>
            </a:r>
            <a:r>
              <a:rPr lang="en-US" dirty="0"/>
              <a:t>the first letter of each word in a field name that combines multiple words</a:t>
            </a:r>
            <a:r>
              <a:rPr lang="en-US" dirty="0" smtClean="0"/>
              <a:t>, for </a:t>
            </a:r>
            <a:r>
              <a:rPr lang="en-US" dirty="0"/>
              <a:t>example </a:t>
            </a:r>
            <a:r>
              <a:rPr lang="en-US" dirty="0" smtClean="0"/>
              <a:t>VisitDate</a:t>
            </a:r>
            <a:endParaRPr lang="en-US" dirty="0"/>
          </a:p>
          <a:p>
            <a:pPr marL="742950" lvl="1" indent="-285750">
              <a:buFont typeface="Arial" pitchFamily="34" charset="0"/>
              <a:buChar char="•"/>
            </a:pPr>
            <a:r>
              <a:rPr lang="en-US" dirty="0" smtClean="0"/>
              <a:t>Use </a:t>
            </a:r>
            <a:r>
              <a:rPr lang="en-US" dirty="0"/>
              <a:t>concise field names that are easy to remember and reference, and that </a:t>
            </a:r>
            <a:r>
              <a:rPr lang="en-US" dirty="0" smtClean="0"/>
              <a:t>won’t take </a:t>
            </a:r>
            <a:r>
              <a:rPr lang="en-US" dirty="0"/>
              <a:t>up a lot of space in the table </a:t>
            </a:r>
            <a:r>
              <a:rPr lang="en-US" dirty="0" smtClean="0"/>
              <a:t>datasheet</a:t>
            </a:r>
            <a:endParaRPr lang="en-US" dirty="0"/>
          </a:p>
          <a:p>
            <a:pPr marL="742950" lvl="1" indent="-285750">
              <a:buFont typeface="Arial" pitchFamily="34" charset="0"/>
              <a:buChar char="•"/>
            </a:pPr>
            <a:r>
              <a:rPr lang="en-US" dirty="0" smtClean="0"/>
              <a:t>Use </a:t>
            </a:r>
            <a:r>
              <a:rPr lang="en-US" dirty="0"/>
              <a:t>standard abbreviations, such as Num for Number, Amt for Amount, and Qty </a:t>
            </a:r>
            <a:r>
              <a:rPr lang="en-US" dirty="0" smtClean="0"/>
              <a:t>for Quantity</a:t>
            </a:r>
            <a:r>
              <a:rPr lang="en-US" dirty="0"/>
              <a:t>, and use them consistently throughout the database. </a:t>
            </a:r>
            <a:endParaRPr lang="en-US" dirty="0" smtClean="0"/>
          </a:p>
          <a:p>
            <a:pPr marL="1200150" lvl="2" indent="-285750">
              <a:buFont typeface="Arial" pitchFamily="34" charset="0"/>
              <a:buChar char="•"/>
            </a:pPr>
            <a:r>
              <a:rPr lang="en-US" dirty="0" smtClean="0"/>
              <a:t>For </a:t>
            </a:r>
            <a:r>
              <a:rPr lang="en-US" dirty="0"/>
              <a:t>example, if you </a:t>
            </a:r>
            <a:r>
              <a:rPr lang="en-US" dirty="0" smtClean="0"/>
              <a:t>use Num </a:t>
            </a:r>
            <a:r>
              <a:rPr lang="en-US" dirty="0"/>
              <a:t>for Number in one field name, do not use the number sign (#) for Number </a:t>
            </a:r>
            <a:r>
              <a:rPr lang="en-US" dirty="0" smtClean="0"/>
              <a:t>in another</a:t>
            </a:r>
            <a:endParaRPr lang="en-US" dirty="0"/>
          </a:p>
          <a:p>
            <a:pPr marL="742950" lvl="1" indent="-285750">
              <a:buFont typeface="Arial" pitchFamily="34" charset="0"/>
              <a:buChar char="•"/>
            </a:pPr>
            <a:r>
              <a:rPr lang="en-US" dirty="0" smtClean="0"/>
              <a:t>Give </a:t>
            </a:r>
            <a:r>
              <a:rPr lang="en-US" dirty="0"/>
              <a:t>fields descriptive names so that you can easily identify them when you view </a:t>
            </a:r>
            <a:r>
              <a:rPr lang="en-US" dirty="0" smtClean="0"/>
              <a:t>or edit records</a:t>
            </a:r>
            <a:endParaRPr lang="en-US" dirty="0"/>
          </a:p>
        </p:txBody>
      </p:sp>
    </p:spTree>
    <p:extLst>
      <p:ext uri="{BB962C8B-B14F-4D97-AF65-F5344CB8AC3E}">
        <p14:creationId xmlns:p14="http://schemas.microsoft.com/office/powerpoint/2010/main" xmlns="" val="99196412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tretch>
            <a:fillRect/>
          </a:stretch>
        </p:blipFill>
        <p:spPr bwMode="auto">
          <a:xfrm>
            <a:off x="838201" y="4333929"/>
            <a:ext cx="6858000" cy="2004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19</a:t>
            </a:fld>
            <a:endParaRPr lang="en-US" dirty="0"/>
          </a:p>
        </p:txBody>
      </p:sp>
      <p:sp>
        <p:nvSpPr>
          <p:cNvPr id="2" name="Rectangle 1"/>
          <p:cNvSpPr/>
          <p:nvPr/>
        </p:nvSpPr>
        <p:spPr>
          <a:xfrm>
            <a:off x="571500" y="1143000"/>
            <a:ext cx="8305800" cy="3262432"/>
          </a:xfrm>
          <a:prstGeom prst="rect">
            <a:avLst/>
          </a:prstGeom>
        </p:spPr>
        <p:txBody>
          <a:bodyPr wrap="square">
            <a:spAutoFit/>
          </a:bodyPr>
          <a:lstStyle/>
          <a:p>
            <a:r>
              <a:rPr lang="en-US" sz="2400" dirty="0"/>
              <a:t>Renaming the Default Primary </a:t>
            </a:r>
            <a:r>
              <a:rPr lang="en-US" sz="2400" dirty="0" smtClean="0"/>
              <a:t>Key </a:t>
            </a:r>
            <a:r>
              <a:rPr lang="en-US" sz="2400" dirty="0"/>
              <a:t>Field </a:t>
            </a:r>
            <a:endParaRPr lang="en-US" sz="2400" dirty="0" smtClean="0"/>
          </a:p>
          <a:p>
            <a:pPr lvl="1"/>
            <a:r>
              <a:rPr lang="en-US" sz="2000" dirty="0" smtClean="0"/>
              <a:t>To </a:t>
            </a:r>
            <a:r>
              <a:rPr lang="en-US" sz="2000" dirty="0"/>
              <a:t>rename the ID field to the VisitID field:</a:t>
            </a:r>
          </a:p>
          <a:p>
            <a:pPr marL="914400" lvl="1" indent="-457200">
              <a:buFont typeface="+mj-lt"/>
              <a:buAutoNum type="arabicPeriod"/>
            </a:pPr>
            <a:r>
              <a:rPr lang="en-US" dirty="0" smtClean="0"/>
              <a:t>Right-click </a:t>
            </a:r>
            <a:r>
              <a:rPr lang="en-US" dirty="0"/>
              <a:t>the ID column heading to open the shortcut menu, and then </a:t>
            </a:r>
            <a:r>
              <a:rPr lang="en-US" dirty="0" smtClean="0"/>
              <a:t>click Rename </a:t>
            </a:r>
            <a:r>
              <a:rPr lang="en-US" dirty="0"/>
              <a:t>Field. The column heading ID is selected, so that whatever text </a:t>
            </a:r>
            <a:r>
              <a:rPr lang="en-US" dirty="0" smtClean="0"/>
              <a:t>you type </a:t>
            </a:r>
            <a:r>
              <a:rPr lang="en-US" dirty="0"/>
              <a:t>next will replace </a:t>
            </a:r>
            <a:r>
              <a:rPr lang="en-US" dirty="0" smtClean="0"/>
              <a:t>it</a:t>
            </a:r>
            <a:endParaRPr lang="en-US" dirty="0"/>
          </a:p>
          <a:p>
            <a:pPr marL="914400" lvl="1" indent="-457200">
              <a:buFont typeface="+mj-lt"/>
              <a:buAutoNum type="arabicPeriod"/>
            </a:pPr>
            <a:r>
              <a:rPr lang="en-US" dirty="0" smtClean="0"/>
              <a:t>Type </a:t>
            </a:r>
            <a:r>
              <a:rPr lang="en-US" dirty="0"/>
              <a:t>VisitID and then click the row below the heading. The column </a:t>
            </a:r>
            <a:r>
              <a:rPr lang="en-US" dirty="0" smtClean="0"/>
              <a:t>heading changes </a:t>
            </a:r>
            <a:r>
              <a:rPr lang="en-US" dirty="0"/>
              <a:t>to VisitID, and the insertion point moves to the row below </a:t>
            </a:r>
            <a:r>
              <a:rPr lang="en-US" dirty="0" smtClean="0"/>
              <a:t>the heading</a:t>
            </a:r>
          </a:p>
          <a:p>
            <a:pPr marL="1371600" lvl="2" indent="-457200">
              <a:buFont typeface="Arial" pitchFamily="34" charset="0"/>
              <a:buChar char="•"/>
            </a:pPr>
            <a:r>
              <a:rPr lang="en-US" dirty="0"/>
              <a:t>Notice that the TABLE TOOLS tab is active on the ribbon. This is </a:t>
            </a:r>
            <a:r>
              <a:rPr lang="en-US" dirty="0" smtClean="0"/>
              <a:t>a contextual </a:t>
            </a:r>
            <a:r>
              <a:rPr lang="en-US" dirty="0"/>
              <a:t>tab, which </a:t>
            </a:r>
            <a:r>
              <a:rPr lang="en-US" dirty="0" smtClean="0"/>
              <a:t>appears </a:t>
            </a:r>
            <a:r>
              <a:rPr lang="en-US" dirty="0"/>
              <a:t>and provides options for working with </a:t>
            </a:r>
            <a:r>
              <a:rPr lang="en-US" dirty="0" smtClean="0"/>
              <a:t>objects selected</a:t>
            </a:r>
            <a:endParaRPr lang="en-US" dirty="0"/>
          </a:p>
        </p:txBody>
      </p:sp>
    </p:spTree>
    <p:extLst>
      <p:ext uri="{BB962C8B-B14F-4D97-AF65-F5344CB8AC3E}">
        <p14:creationId xmlns:p14="http://schemas.microsoft.com/office/powerpoint/2010/main" xmlns="" val="269155330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Objectives</a:t>
            </a:r>
          </a:p>
        </p:txBody>
      </p:sp>
      <p:sp>
        <p:nvSpPr>
          <p:cNvPr id="17410" name="Rectangle 3"/>
          <p:cNvSpPr>
            <a:spLocks noGrp="1"/>
          </p:cNvSpPr>
          <p:nvPr>
            <p:ph idx="1"/>
          </p:nvPr>
        </p:nvSpPr>
        <p:spPr/>
        <p:txBody>
          <a:bodyPr/>
          <a:lstStyle/>
          <a:p>
            <a:r>
              <a:rPr lang="en-US" dirty="0"/>
              <a:t>Session 1.1</a:t>
            </a:r>
          </a:p>
          <a:p>
            <a:pPr lvl="1"/>
            <a:r>
              <a:rPr lang="en-US" dirty="0" smtClean="0"/>
              <a:t>Learn </a:t>
            </a:r>
            <a:r>
              <a:rPr lang="en-US" dirty="0"/>
              <a:t>basic </a:t>
            </a:r>
            <a:r>
              <a:rPr lang="en-US" dirty="0" smtClean="0"/>
              <a:t>database concepts </a:t>
            </a:r>
            <a:r>
              <a:rPr lang="en-US" dirty="0"/>
              <a:t>and terms</a:t>
            </a:r>
          </a:p>
          <a:p>
            <a:pPr lvl="1"/>
            <a:r>
              <a:rPr lang="en-US" dirty="0" smtClean="0"/>
              <a:t>Start </a:t>
            </a:r>
            <a:r>
              <a:rPr lang="en-US" dirty="0"/>
              <a:t>and exit Access</a:t>
            </a:r>
          </a:p>
          <a:p>
            <a:pPr lvl="1"/>
            <a:r>
              <a:rPr lang="en-US" dirty="0" smtClean="0"/>
              <a:t>Explore </a:t>
            </a:r>
            <a:r>
              <a:rPr lang="en-US" dirty="0"/>
              <a:t>the Microsoft </a:t>
            </a:r>
            <a:r>
              <a:rPr lang="en-US" dirty="0" smtClean="0"/>
              <a:t>Access window </a:t>
            </a:r>
            <a:r>
              <a:rPr lang="en-US" dirty="0"/>
              <a:t>and Backstage view</a:t>
            </a:r>
          </a:p>
          <a:p>
            <a:pPr lvl="1"/>
            <a:r>
              <a:rPr lang="en-US" dirty="0" smtClean="0"/>
              <a:t>Create </a:t>
            </a:r>
            <a:r>
              <a:rPr lang="en-US" dirty="0"/>
              <a:t>a blank database</a:t>
            </a:r>
          </a:p>
          <a:p>
            <a:pPr lvl="1"/>
            <a:r>
              <a:rPr lang="en-US" dirty="0" smtClean="0"/>
              <a:t>Create </a:t>
            </a:r>
            <a:r>
              <a:rPr lang="en-US" dirty="0"/>
              <a:t>and save a table </a:t>
            </a:r>
            <a:r>
              <a:rPr lang="en-US" dirty="0" smtClean="0"/>
              <a:t>in Datasheet </a:t>
            </a:r>
            <a:r>
              <a:rPr lang="en-US" dirty="0"/>
              <a:t>view</a:t>
            </a:r>
          </a:p>
          <a:p>
            <a:pPr lvl="1"/>
            <a:r>
              <a:rPr lang="en-US" dirty="0" smtClean="0"/>
              <a:t>Enter </a:t>
            </a:r>
            <a:r>
              <a:rPr lang="en-US" dirty="0"/>
              <a:t>field names and </a:t>
            </a:r>
            <a:r>
              <a:rPr lang="en-US" dirty="0" smtClean="0"/>
              <a:t>records in </a:t>
            </a:r>
            <a:r>
              <a:rPr lang="en-US" dirty="0"/>
              <a:t>a table datasheet</a:t>
            </a:r>
          </a:p>
          <a:p>
            <a:pPr lvl="1"/>
            <a:r>
              <a:rPr lang="en-US" dirty="0" smtClean="0"/>
              <a:t>Open </a:t>
            </a:r>
            <a:r>
              <a:rPr lang="en-US" dirty="0"/>
              <a:t>a table using </a:t>
            </a:r>
            <a:r>
              <a:rPr lang="en-US" dirty="0" smtClean="0"/>
              <a:t>the Navigation </a:t>
            </a:r>
            <a:r>
              <a:rPr lang="en-US" dirty="0"/>
              <a:t>Pane</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a:t>
            </a:fld>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20</a:t>
            </a:fld>
            <a:endParaRPr lang="en-US" dirty="0"/>
          </a:p>
        </p:txBody>
      </p:sp>
      <p:sp>
        <p:nvSpPr>
          <p:cNvPr id="2" name="Rectangle 1"/>
          <p:cNvSpPr/>
          <p:nvPr/>
        </p:nvSpPr>
        <p:spPr>
          <a:xfrm>
            <a:off x="457200" y="1143000"/>
            <a:ext cx="8534400" cy="3416320"/>
          </a:xfrm>
          <a:prstGeom prst="rect">
            <a:avLst/>
          </a:prstGeom>
        </p:spPr>
        <p:txBody>
          <a:bodyPr wrap="square">
            <a:spAutoFit/>
          </a:bodyPr>
          <a:lstStyle/>
          <a:p>
            <a:r>
              <a:rPr lang="en-US" sz="2400" dirty="0"/>
              <a:t>Changing the Data Type of the Default Primary Key Field</a:t>
            </a:r>
          </a:p>
          <a:p>
            <a:pPr marL="342900" indent="-342900">
              <a:buFont typeface="Arial" pitchFamily="34" charset="0"/>
              <a:buChar char="•"/>
            </a:pPr>
            <a:r>
              <a:rPr lang="en-US" sz="2400" dirty="0"/>
              <a:t>Notice the Formatting group on the FIELDS </a:t>
            </a:r>
            <a:r>
              <a:rPr lang="en-US" sz="2400" dirty="0" smtClean="0"/>
              <a:t>tab (One </a:t>
            </a:r>
            <a:r>
              <a:rPr lang="en-US" sz="2400" dirty="0"/>
              <a:t>of the options available in </a:t>
            </a:r>
            <a:r>
              <a:rPr lang="en-US" sz="2400" dirty="0" smtClean="0"/>
              <a:t>this group </a:t>
            </a:r>
            <a:r>
              <a:rPr lang="en-US" sz="2400" dirty="0"/>
              <a:t>is the Data Type </a:t>
            </a:r>
            <a:r>
              <a:rPr lang="en-US" sz="2400" dirty="0" smtClean="0"/>
              <a:t>option)</a:t>
            </a:r>
          </a:p>
          <a:p>
            <a:pPr marL="342900" indent="-342900">
              <a:buFont typeface="Arial" pitchFamily="34" charset="0"/>
              <a:buChar char="•"/>
            </a:pPr>
            <a:r>
              <a:rPr lang="en-US" sz="2400" dirty="0" smtClean="0"/>
              <a:t>Each </a:t>
            </a:r>
            <a:r>
              <a:rPr lang="en-US" sz="2400" dirty="0"/>
              <a:t>field in an Access table </a:t>
            </a:r>
            <a:r>
              <a:rPr lang="en-US" sz="2400" dirty="0" smtClean="0"/>
              <a:t>must be </a:t>
            </a:r>
            <a:r>
              <a:rPr lang="en-US" sz="2400" dirty="0"/>
              <a:t>assigned a data </a:t>
            </a:r>
            <a:r>
              <a:rPr lang="en-US" sz="2400" dirty="0" smtClean="0"/>
              <a:t>type</a:t>
            </a:r>
          </a:p>
          <a:p>
            <a:pPr marL="342900" indent="-342900">
              <a:buFont typeface="Arial" pitchFamily="34" charset="0"/>
              <a:buChar char="•"/>
            </a:pPr>
            <a:r>
              <a:rPr lang="en-US" sz="2400" dirty="0" smtClean="0"/>
              <a:t>The </a:t>
            </a:r>
            <a:r>
              <a:rPr lang="en-US" sz="2400" b="1" dirty="0"/>
              <a:t>data type </a:t>
            </a:r>
            <a:r>
              <a:rPr lang="en-US" sz="2400" dirty="0"/>
              <a:t>determines what field values you can </a:t>
            </a:r>
            <a:r>
              <a:rPr lang="en-US" sz="2400" dirty="0" smtClean="0"/>
              <a:t>enter for </a:t>
            </a:r>
            <a:r>
              <a:rPr lang="en-US" sz="2400" dirty="0"/>
              <a:t>the </a:t>
            </a:r>
            <a:r>
              <a:rPr lang="en-US" sz="2400" dirty="0" smtClean="0"/>
              <a:t>field</a:t>
            </a:r>
          </a:p>
          <a:p>
            <a:pPr marL="800100" lvl="1" indent="-342900">
              <a:buFont typeface="Arial" pitchFamily="34" charset="0"/>
              <a:buChar char="•"/>
            </a:pPr>
            <a:r>
              <a:rPr lang="en-US" sz="2400" dirty="0" smtClean="0"/>
              <a:t>The </a:t>
            </a:r>
            <a:r>
              <a:rPr lang="en-US" sz="2400" b="1" dirty="0" smtClean="0"/>
              <a:t>AutoNumber </a:t>
            </a:r>
            <a:r>
              <a:rPr lang="en-US" sz="2400" dirty="0" smtClean="0"/>
              <a:t>data </a:t>
            </a:r>
            <a:r>
              <a:rPr lang="en-US" sz="2400" dirty="0"/>
              <a:t>type automatically inserts a unique </a:t>
            </a:r>
            <a:r>
              <a:rPr lang="en-US" sz="2400" dirty="0" smtClean="0"/>
              <a:t>key for </a:t>
            </a:r>
            <a:r>
              <a:rPr lang="en-US" sz="2400" dirty="0"/>
              <a:t>every record, </a:t>
            </a:r>
            <a:r>
              <a:rPr lang="en-US" sz="2400" dirty="0" smtClean="0"/>
              <a:t>beginning with </a:t>
            </a:r>
            <a:r>
              <a:rPr lang="en-US" sz="2400" dirty="0"/>
              <a:t>the number 1 for the first record, the number 2 for the </a:t>
            </a:r>
            <a:r>
              <a:rPr lang="en-US" sz="2400" dirty="0" smtClean="0"/>
              <a:t>second, etc.</a:t>
            </a:r>
            <a:endParaRPr lang="en-US" sz="2400" dirty="0"/>
          </a:p>
        </p:txBody>
      </p:sp>
      <p:pic>
        <p:nvPicPr>
          <p:cNvPr id="10242" name="Picture 2"/>
          <p:cNvPicPr>
            <a:picLocks noChangeAspect="1" noChangeArrowheads="1"/>
          </p:cNvPicPr>
          <p:nvPr/>
        </p:nvPicPr>
        <p:blipFill>
          <a:blip r:embed="rId3"/>
          <a:stretch>
            <a:fillRect/>
          </a:stretch>
        </p:blipFill>
        <p:spPr bwMode="auto">
          <a:xfrm>
            <a:off x="475304" y="4531527"/>
            <a:ext cx="8221022" cy="1804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336638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stretch>
            <a:fillRect/>
          </a:stretch>
        </p:blipFill>
        <p:spPr bwMode="auto">
          <a:xfrm>
            <a:off x="2732464" y="4317311"/>
            <a:ext cx="5954336" cy="2083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21</a:t>
            </a:fld>
            <a:endParaRPr lang="en-US" dirty="0"/>
          </a:p>
        </p:txBody>
      </p:sp>
      <p:sp>
        <p:nvSpPr>
          <p:cNvPr id="2" name="Rectangle 1"/>
          <p:cNvSpPr/>
          <p:nvPr/>
        </p:nvSpPr>
        <p:spPr>
          <a:xfrm>
            <a:off x="457200" y="1143000"/>
            <a:ext cx="8534400" cy="4955203"/>
          </a:xfrm>
          <a:prstGeom prst="rect">
            <a:avLst/>
          </a:prstGeom>
        </p:spPr>
        <p:txBody>
          <a:bodyPr wrap="square">
            <a:spAutoFit/>
          </a:bodyPr>
          <a:lstStyle/>
          <a:p>
            <a:r>
              <a:rPr lang="en-US" sz="2800" dirty="0"/>
              <a:t>Adding New Fields</a:t>
            </a:r>
          </a:p>
          <a:p>
            <a:pPr marL="342900" indent="-342900">
              <a:buFont typeface="Arial" pitchFamily="34" charset="0"/>
              <a:buChar char="•"/>
            </a:pPr>
            <a:r>
              <a:rPr lang="en-US" sz="2400" dirty="0"/>
              <a:t>When you create a table in Datasheet view, you can use the options in the Add &amp; </a:t>
            </a:r>
            <a:r>
              <a:rPr lang="en-US" sz="2400" dirty="0" smtClean="0"/>
              <a:t>Delete group </a:t>
            </a:r>
            <a:r>
              <a:rPr lang="en-US" sz="2400" dirty="0"/>
              <a:t>on the FIELDS tab </a:t>
            </a:r>
            <a:r>
              <a:rPr lang="en-US" sz="2400" dirty="0" smtClean="0"/>
              <a:t/>
            </a:r>
            <a:br>
              <a:rPr lang="en-US" sz="2400" dirty="0" smtClean="0"/>
            </a:br>
            <a:r>
              <a:rPr lang="en-US" sz="2400" dirty="0" smtClean="0"/>
              <a:t>to </a:t>
            </a:r>
            <a:r>
              <a:rPr lang="en-US" sz="2400" dirty="0"/>
              <a:t>add fields to your </a:t>
            </a:r>
            <a:r>
              <a:rPr lang="en-US" sz="2400" dirty="0" smtClean="0"/>
              <a:t>table </a:t>
            </a:r>
          </a:p>
          <a:p>
            <a:pPr marL="342900" indent="-342900">
              <a:buFont typeface="Arial" pitchFamily="34" charset="0"/>
              <a:buChar char="•"/>
            </a:pPr>
            <a:r>
              <a:rPr lang="en-US" sz="2400" dirty="0" smtClean="0"/>
              <a:t>You </a:t>
            </a:r>
            <a:r>
              <a:rPr lang="en-US" sz="2400" dirty="0"/>
              <a:t>can </a:t>
            </a:r>
            <a:r>
              <a:rPr lang="en-US" sz="2400" dirty="0" smtClean="0"/>
              <a:t/>
            </a:r>
            <a:br>
              <a:rPr lang="en-US" sz="2400" dirty="0" smtClean="0"/>
            </a:br>
            <a:r>
              <a:rPr lang="en-US" sz="2400" dirty="0" smtClean="0"/>
              <a:t>also </a:t>
            </a:r>
            <a:r>
              <a:rPr lang="en-US" sz="2400" dirty="0"/>
              <a:t>use </a:t>
            </a:r>
            <a:r>
              <a:rPr lang="en-US" sz="2400" dirty="0" smtClean="0"/>
              <a:t/>
            </a:r>
            <a:br>
              <a:rPr lang="en-US" sz="2400" dirty="0" smtClean="0"/>
            </a:br>
            <a:r>
              <a:rPr lang="en-US" sz="2400" dirty="0" smtClean="0"/>
              <a:t>the </a:t>
            </a:r>
            <a:r>
              <a:rPr lang="en-US" sz="2400" dirty="0"/>
              <a:t>Click </a:t>
            </a:r>
            <a:r>
              <a:rPr lang="en-US" sz="2400" dirty="0" smtClean="0"/>
              <a:t/>
            </a:r>
            <a:br>
              <a:rPr lang="en-US" sz="2400" dirty="0" smtClean="0"/>
            </a:br>
            <a:r>
              <a:rPr lang="en-US" sz="2400" dirty="0" smtClean="0"/>
              <a:t>to Add </a:t>
            </a:r>
            <a:br>
              <a:rPr lang="en-US" sz="2400" dirty="0" smtClean="0"/>
            </a:br>
            <a:r>
              <a:rPr lang="en-US" sz="2400" dirty="0" smtClean="0"/>
              <a:t>column </a:t>
            </a:r>
            <a:r>
              <a:rPr lang="en-US" sz="2400" dirty="0"/>
              <a:t>in </a:t>
            </a:r>
            <a:r>
              <a:rPr lang="en-US" sz="2400" dirty="0" smtClean="0"/>
              <a:t/>
            </a:r>
            <a:br>
              <a:rPr lang="en-US" sz="2400" dirty="0" smtClean="0"/>
            </a:br>
            <a:r>
              <a:rPr lang="en-US" sz="2400" dirty="0" smtClean="0"/>
              <a:t>the </a:t>
            </a:r>
            <a:r>
              <a:rPr lang="en-US" sz="2400" dirty="0"/>
              <a:t>table </a:t>
            </a:r>
            <a:r>
              <a:rPr lang="en-US" sz="2400" dirty="0" smtClean="0"/>
              <a:t/>
            </a:r>
            <a:br>
              <a:rPr lang="en-US" sz="2400" dirty="0" smtClean="0"/>
            </a:br>
            <a:r>
              <a:rPr lang="en-US" sz="2400" dirty="0" smtClean="0"/>
              <a:t>datasheet </a:t>
            </a:r>
            <a:br>
              <a:rPr lang="en-US" sz="2400" dirty="0" smtClean="0"/>
            </a:br>
            <a:r>
              <a:rPr lang="en-US" sz="2400" dirty="0" smtClean="0"/>
              <a:t>to </a:t>
            </a:r>
            <a:r>
              <a:rPr lang="en-US" sz="2400" dirty="0"/>
              <a:t>add new </a:t>
            </a:r>
            <a:r>
              <a:rPr lang="en-US" sz="2400" dirty="0" smtClean="0"/>
              <a:t/>
            </a:r>
            <a:br>
              <a:rPr lang="en-US" sz="2400" dirty="0" smtClean="0"/>
            </a:br>
            <a:r>
              <a:rPr lang="en-US" sz="2400" dirty="0" smtClean="0"/>
              <a:t>fields</a:t>
            </a:r>
            <a:endParaRPr lang="en-US" sz="2400" dirty="0"/>
          </a:p>
        </p:txBody>
      </p:sp>
      <p:pic>
        <p:nvPicPr>
          <p:cNvPr id="11266" name="Picture 2"/>
          <p:cNvPicPr>
            <a:picLocks noChangeAspect="1" noChangeArrowheads="1"/>
          </p:cNvPicPr>
          <p:nvPr/>
        </p:nvPicPr>
        <p:blipFill>
          <a:blip r:embed="rId4"/>
          <a:stretch>
            <a:fillRect/>
          </a:stretch>
        </p:blipFill>
        <p:spPr bwMode="auto">
          <a:xfrm>
            <a:off x="2363937" y="2883018"/>
            <a:ext cx="6399063" cy="1300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300162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22</a:t>
            </a:fld>
            <a:endParaRPr lang="en-US" dirty="0"/>
          </a:p>
        </p:txBody>
      </p:sp>
      <p:sp>
        <p:nvSpPr>
          <p:cNvPr id="2" name="Rectangle 1"/>
          <p:cNvSpPr/>
          <p:nvPr/>
        </p:nvSpPr>
        <p:spPr>
          <a:xfrm>
            <a:off x="457200" y="1143000"/>
            <a:ext cx="8534400" cy="3416320"/>
          </a:xfrm>
          <a:prstGeom prst="rect">
            <a:avLst/>
          </a:prstGeom>
        </p:spPr>
        <p:txBody>
          <a:bodyPr wrap="square">
            <a:spAutoFit/>
          </a:bodyPr>
          <a:lstStyle/>
          <a:p>
            <a:pPr marL="342900" indent="-342900">
              <a:buFont typeface="Arial" pitchFamily="34" charset="0"/>
              <a:buChar char="•"/>
            </a:pPr>
            <a:r>
              <a:rPr lang="en-US" sz="2400" dirty="0"/>
              <a:t>Datasheet view shows a table’s contents in rows (records) </a:t>
            </a:r>
            <a:r>
              <a:rPr lang="en-US" sz="2400" dirty="0" smtClean="0"/>
              <a:t>and columns </a:t>
            </a:r>
            <a:r>
              <a:rPr lang="en-US" sz="2400" dirty="0"/>
              <a:t>(</a:t>
            </a:r>
            <a:r>
              <a:rPr lang="en-US" sz="2400" dirty="0" smtClean="0"/>
              <a:t>fields)</a:t>
            </a:r>
          </a:p>
          <a:p>
            <a:pPr marL="800100" lvl="1" indent="-342900">
              <a:buFont typeface="Arial" pitchFamily="34" charset="0"/>
              <a:buChar char="•"/>
            </a:pPr>
            <a:r>
              <a:rPr lang="en-US" sz="2400" dirty="0" smtClean="0"/>
              <a:t>Each </a:t>
            </a:r>
            <a:r>
              <a:rPr lang="en-US" sz="2400" dirty="0"/>
              <a:t>column is headed by a field name inside a field </a:t>
            </a:r>
            <a:r>
              <a:rPr lang="en-US" sz="2400" dirty="0" smtClean="0"/>
              <a:t>selector</a:t>
            </a:r>
          </a:p>
          <a:p>
            <a:pPr marL="800100" lvl="1" indent="-342900">
              <a:buFont typeface="Arial" pitchFamily="34" charset="0"/>
              <a:buChar char="•"/>
            </a:pPr>
            <a:r>
              <a:rPr lang="en-US" sz="2400" dirty="0" smtClean="0"/>
              <a:t>Each </a:t>
            </a:r>
            <a:r>
              <a:rPr lang="en-US" sz="2400" dirty="0"/>
              <a:t>row has a record selector to its left </a:t>
            </a:r>
            <a:endParaRPr lang="en-US" sz="2400" dirty="0" smtClean="0"/>
          </a:p>
          <a:p>
            <a:pPr marL="342900" indent="-342900">
              <a:buFont typeface="Arial" pitchFamily="34" charset="0"/>
              <a:buChar char="•"/>
            </a:pPr>
            <a:r>
              <a:rPr lang="en-US" sz="2400" dirty="0" smtClean="0"/>
              <a:t>Clicking </a:t>
            </a:r>
            <a:r>
              <a:rPr lang="en-US" sz="2400" dirty="0"/>
              <a:t>a </a:t>
            </a:r>
            <a:r>
              <a:rPr lang="en-US" sz="2400" b="1" dirty="0"/>
              <a:t>field selector </a:t>
            </a:r>
            <a:r>
              <a:rPr lang="en-US" sz="2400" dirty="0" smtClean="0"/>
              <a:t>or a </a:t>
            </a:r>
            <a:r>
              <a:rPr lang="en-US" sz="2400" b="1" dirty="0"/>
              <a:t>record selector </a:t>
            </a:r>
            <a:r>
              <a:rPr lang="en-US" sz="2400" dirty="0"/>
              <a:t>selects that entire column or row (</a:t>
            </a:r>
            <a:r>
              <a:rPr lang="en-US" sz="2400" dirty="0" smtClean="0"/>
              <a:t>respectively)</a:t>
            </a:r>
          </a:p>
          <a:p>
            <a:pPr marL="800100" lvl="1" indent="-342900">
              <a:buFont typeface="Arial" pitchFamily="34" charset="0"/>
              <a:buChar char="•"/>
            </a:pPr>
            <a:r>
              <a:rPr lang="en-US" sz="2400" dirty="0" smtClean="0"/>
              <a:t>A </a:t>
            </a:r>
            <a:r>
              <a:rPr lang="en-US" sz="2400" dirty="0"/>
              <a:t>field selector is also called a </a:t>
            </a:r>
            <a:r>
              <a:rPr lang="en-US" sz="2400" b="1" dirty="0"/>
              <a:t>column </a:t>
            </a:r>
            <a:r>
              <a:rPr lang="en-US" sz="2400" b="1" dirty="0" smtClean="0"/>
              <a:t>selector</a:t>
            </a:r>
            <a:endParaRPr lang="en-US" sz="2400" dirty="0" smtClean="0"/>
          </a:p>
          <a:p>
            <a:pPr marL="800100" lvl="1" indent="-342900">
              <a:buFont typeface="Arial" pitchFamily="34" charset="0"/>
              <a:buChar char="•"/>
            </a:pPr>
            <a:r>
              <a:rPr lang="en-US" sz="2400" dirty="0" smtClean="0"/>
              <a:t>A </a:t>
            </a:r>
            <a:r>
              <a:rPr lang="en-US" sz="2400" dirty="0"/>
              <a:t>record selector </a:t>
            </a:r>
            <a:r>
              <a:rPr lang="en-US" sz="2400" dirty="0" smtClean="0"/>
              <a:t>is also </a:t>
            </a:r>
            <a:r>
              <a:rPr lang="en-US" sz="2400" dirty="0"/>
              <a:t>called a </a:t>
            </a:r>
            <a:r>
              <a:rPr lang="en-US" sz="2400" b="1" dirty="0"/>
              <a:t>row </a:t>
            </a:r>
            <a:r>
              <a:rPr lang="en-US" sz="2400" b="1" dirty="0" smtClean="0"/>
              <a:t>selector</a:t>
            </a:r>
            <a:endParaRPr lang="en-US" sz="2400" dirty="0"/>
          </a:p>
        </p:txBody>
      </p:sp>
    </p:spTree>
    <p:extLst>
      <p:ext uri="{BB962C8B-B14F-4D97-AF65-F5344CB8AC3E}">
        <p14:creationId xmlns:p14="http://schemas.microsoft.com/office/powerpoint/2010/main" xmlns="" val="4210530419"/>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23</a:t>
            </a:fld>
            <a:endParaRPr lang="en-US" dirty="0"/>
          </a:p>
        </p:txBody>
      </p:sp>
      <p:sp>
        <p:nvSpPr>
          <p:cNvPr id="2" name="Rectangle 1"/>
          <p:cNvSpPr/>
          <p:nvPr/>
        </p:nvSpPr>
        <p:spPr>
          <a:xfrm>
            <a:off x="457200" y="1143000"/>
            <a:ext cx="8534400" cy="523220"/>
          </a:xfrm>
          <a:prstGeom prst="rect">
            <a:avLst/>
          </a:prstGeom>
        </p:spPr>
        <p:txBody>
          <a:bodyPr wrap="square">
            <a:spAutoFit/>
          </a:bodyPr>
          <a:lstStyle/>
          <a:p>
            <a:pPr marL="342900" indent="-342900">
              <a:buFont typeface="Arial" pitchFamily="34" charset="0"/>
              <a:buChar char="•"/>
            </a:pPr>
            <a:r>
              <a:rPr lang="en-US" sz="2800" dirty="0" smtClean="0"/>
              <a:t>Entering Records</a:t>
            </a:r>
            <a:endParaRPr lang="en-US" sz="2800" dirty="0"/>
          </a:p>
        </p:txBody>
      </p:sp>
      <p:pic>
        <p:nvPicPr>
          <p:cNvPr id="12290" name="Picture 2"/>
          <p:cNvPicPr>
            <a:picLocks noChangeAspect="1" noChangeArrowheads="1"/>
          </p:cNvPicPr>
          <p:nvPr/>
        </p:nvPicPr>
        <p:blipFill>
          <a:blip r:embed="rId3"/>
          <a:stretch>
            <a:fillRect/>
          </a:stretch>
        </p:blipFill>
        <p:spPr bwMode="auto">
          <a:xfrm>
            <a:off x="457200" y="1752436"/>
            <a:ext cx="8244290" cy="2176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stretch>
            <a:fillRect/>
          </a:stretch>
        </p:blipFill>
        <p:spPr bwMode="auto">
          <a:xfrm>
            <a:off x="596339" y="4114800"/>
            <a:ext cx="7799292"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711923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24</a:t>
            </a:fld>
            <a:endParaRPr lang="en-US" dirty="0"/>
          </a:p>
        </p:txBody>
      </p:sp>
      <p:pic>
        <p:nvPicPr>
          <p:cNvPr id="13314" name="Picture 2"/>
          <p:cNvPicPr>
            <a:picLocks noChangeAspect="1" noChangeArrowheads="1"/>
          </p:cNvPicPr>
          <p:nvPr/>
        </p:nvPicPr>
        <p:blipFill>
          <a:blip r:embed="rId3"/>
          <a:stretch>
            <a:fillRect/>
          </a:stretch>
        </p:blipFill>
        <p:spPr bwMode="auto">
          <a:xfrm>
            <a:off x="457201" y="1367112"/>
            <a:ext cx="8000999" cy="2226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stretch>
            <a:fillRect/>
          </a:stretch>
        </p:blipFill>
        <p:spPr bwMode="auto">
          <a:xfrm>
            <a:off x="457200" y="3657600"/>
            <a:ext cx="8064602" cy="2620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768075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25</a:t>
            </a:fld>
            <a:endParaRPr lang="en-US" dirty="0"/>
          </a:p>
        </p:txBody>
      </p:sp>
      <p:sp>
        <p:nvSpPr>
          <p:cNvPr id="2" name="Rectangle 1"/>
          <p:cNvSpPr/>
          <p:nvPr/>
        </p:nvSpPr>
        <p:spPr>
          <a:xfrm>
            <a:off x="457200" y="1143000"/>
            <a:ext cx="8229600" cy="4585871"/>
          </a:xfrm>
          <a:prstGeom prst="rect">
            <a:avLst/>
          </a:prstGeom>
        </p:spPr>
        <p:txBody>
          <a:bodyPr wrap="square">
            <a:spAutoFit/>
          </a:bodyPr>
          <a:lstStyle/>
          <a:p>
            <a:pPr marL="342900" indent="-342900">
              <a:buFont typeface="Arial" pitchFamily="34" charset="0"/>
              <a:buChar char="•"/>
            </a:pPr>
            <a:r>
              <a:rPr lang="en-US" sz="2800" dirty="0" smtClean="0"/>
              <a:t>Saving a Table</a:t>
            </a:r>
          </a:p>
          <a:p>
            <a:pPr marL="800100" lvl="1" indent="-342900">
              <a:buFont typeface="Arial" pitchFamily="34" charset="0"/>
              <a:buChar char="•"/>
            </a:pPr>
            <a:r>
              <a:rPr lang="en-US" sz="2400" dirty="0"/>
              <a:t>R</a:t>
            </a:r>
            <a:r>
              <a:rPr lang="en-US" sz="2400" dirty="0" smtClean="0"/>
              <a:t>ecords </a:t>
            </a:r>
            <a:r>
              <a:rPr lang="en-US" sz="2400" dirty="0"/>
              <a:t>you enter are immediately stored in the database as soon as you </a:t>
            </a:r>
            <a:r>
              <a:rPr lang="en-US" sz="2400" dirty="0" smtClean="0"/>
              <a:t>enter them</a:t>
            </a:r>
          </a:p>
          <a:p>
            <a:pPr marL="800100" lvl="1" indent="-342900">
              <a:buFont typeface="Arial" pitchFamily="34" charset="0"/>
              <a:buChar char="•"/>
            </a:pPr>
            <a:r>
              <a:rPr lang="en-US" sz="2400" dirty="0" smtClean="0"/>
              <a:t>However</a:t>
            </a:r>
            <a:r>
              <a:rPr lang="en-US" sz="2400" dirty="0"/>
              <a:t>, the table’s design—the field names and characteristics of the </a:t>
            </a:r>
            <a:r>
              <a:rPr lang="en-US" sz="2400" dirty="0" smtClean="0"/>
              <a:t>fields themselves</a:t>
            </a:r>
            <a:r>
              <a:rPr lang="en-US" sz="2400" dirty="0"/>
              <a:t>, plus any layout changes to the datasheet—are not saved until you save </a:t>
            </a:r>
            <a:r>
              <a:rPr lang="en-US" sz="2400" dirty="0" smtClean="0"/>
              <a:t>the table</a:t>
            </a:r>
          </a:p>
          <a:p>
            <a:pPr marL="800100" lvl="1" indent="-342900">
              <a:buFont typeface="Arial" pitchFamily="34" charset="0"/>
              <a:buChar char="•"/>
            </a:pPr>
            <a:r>
              <a:rPr lang="en-US" sz="2400" dirty="0" smtClean="0"/>
              <a:t>When </a:t>
            </a:r>
            <a:r>
              <a:rPr lang="en-US" sz="2400" dirty="0"/>
              <a:t>you save a new table for the first time, you should give it a name that </a:t>
            </a:r>
            <a:r>
              <a:rPr lang="en-US" sz="2400" dirty="0" smtClean="0"/>
              <a:t>best identifies </a:t>
            </a:r>
            <a:r>
              <a:rPr lang="en-US" sz="2400" dirty="0"/>
              <a:t>the information it </a:t>
            </a:r>
            <a:r>
              <a:rPr lang="en-US" sz="2400" dirty="0" smtClean="0"/>
              <a:t>contains</a:t>
            </a:r>
          </a:p>
          <a:p>
            <a:pPr marL="1257300" lvl="2" indent="-342900">
              <a:buFont typeface="Arial" pitchFamily="34" charset="0"/>
              <a:buChar char="•"/>
            </a:pPr>
            <a:r>
              <a:rPr lang="en-US" sz="2400" dirty="0" smtClean="0"/>
              <a:t>Like </a:t>
            </a:r>
            <a:r>
              <a:rPr lang="en-US" sz="2400" dirty="0"/>
              <a:t>a field name, a table name can contain up </a:t>
            </a:r>
            <a:r>
              <a:rPr lang="en-US" sz="2400" dirty="0" smtClean="0"/>
              <a:t>to 64 </a:t>
            </a:r>
            <a:r>
              <a:rPr lang="en-US" sz="2400" dirty="0"/>
              <a:t>characters, including spaces</a:t>
            </a:r>
          </a:p>
        </p:txBody>
      </p:sp>
    </p:spTree>
    <p:extLst>
      <p:ext uri="{BB962C8B-B14F-4D97-AF65-F5344CB8AC3E}">
        <p14:creationId xmlns:p14="http://schemas.microsoft.com/office/powerpoint/2010/main" xmlns="" val="138998540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26</a:t>
            </a:fld>
            <a:endParaRPr lang="en-US" dirty="0"/>
          </a:p>
        </p:txBody>
      </p:sp>
      <p:sp>
        <p:nvSpPr>
          <p:cNvPr id="2" name="Rectangle 1"/>
          <p:cNvSpPr/>
          <p:nvPr/>
        </p:nvSpPr>
        <p:spPr>
          <a:xfrm>
            <a:off x="457200" y="1143000"/>
            <a:ext cx="8534400" cy="461665"/>
          </a:xfrm>
          <a:prstGeom prst="rect">
            <a:avLst/>
          </a:prstGeom>
        </p:spPr>
        <p:txBody>
          <a:bodyPr wrap="square">
            <a:spAutoFit/>
          </a:bodyPr>
          <a:lstStyle/>
          <a:p>
            <a:pPr marL="342900" indent="-342900">
              <a:buFont typeface="Arial" pitchFamily="34" charset="0"/>
              <a:buChar char="•"/>
            </a:pPr>
            <a:r>
              <a:rPr lang="en-US" sz="2400" dirty="0" smtClean="0"/>
              <a:t>Entering Additional Records</a:t>
            </a:r>
            <a:endParaRPr lang="en-US" sz="2400" dirty="0"/>
          </a:p>
        </p:txBody>
      </p:sp>
      <p:pic>
        <p:nvPicPr>
          <p:cNvPr id="14338" name="Picture 2"/>
          <p:cNvPicPr>
            <a:picLocks noChangeAspect="1" noChangeArrowheads="1"/>
          </p:cNvPicPr>
          <p:nvPr/>
        </p:nvPicPr>
        <p:blipFill>
          <a:blip r:embed="rId3"/>
          <a:stretch>
            <a:fillRect/>
          </a:stretch>
        </p:blipFill>
        <p:spPr bwMode="auto">
          <a:xfrm>
            <a:off x="1524000" y="1638301"/>
            <a:ext cx="5926111" cy="2296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stretch>
            <a:fillRect/>
          </a:stretch>
        </p:blipFill>
        <p:spPr bwMode="auto">
          <a:xfrm>
            <a:off x="838200" y="4009538"/>
            <a:ext cx="7263376" cy="2310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750914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tretch>
            <a:fillRect/>
          </a:stretch>
        </p:blipFill>
        <p:spPr bwMode="auto">
          <a:xfrm>
            <a:off x="685800" y="2514600"/>
            <a:ext cx="7924800" cy="3775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dirty="0"/>
              <a:t>Creating a Table in Datasheet View </a:t>
            </a:r>
            <a:r>
              <a:rPr lang="en-US" sz="1050" dirty="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27</a:t>
            </a:fld>
            <a:endParaRPr lang="en-US" dirty="0"/>
          </a:p>
        </p:txBody>
      </p:sp>
      <p:sp>
        <p:nvSpPr>
          <p:cNvPr id="2" name="Rectangle 1"/>
          <p:cNvSpPr/>
          <p:nvPr/>
        </p:nvSpPr>
        <p:spPr>
          <a:xfrm>
            <a:off x="457200" y="1143000"/>
            <a:ext cx="8534400" cy="1354217"/>
          </a:xfrm>
          <a:prstGeom prst="rect">
            <a:avLst/>
          </a:prstGeom>
        </p:spPr>
        <p:txBody>
          <a:bodyPr wrap="square">
            <a:spAutoFit/>
          </a:bodyPr>
          <a:lstStyle/>
          <a:p>
            <a:pPr marL="342900" indent="-342900">
              <a:buFont typeface="Arial" pitchFamily="34" charset="0"/>
              <a:buChar char="•"/>
            </a:pPr>
            <a:r>
              <a:rPr lang="en-US" sz="2800" dirty="0" smtClean="0"/>
              <a:t>Opening a Table</a:t>
            </a:r>
          </a:p>
          <a:p>
            <a:pPr marL="742950" lvl="1" indent="-285750">
              <a:buFont typeface="Arial" pitchFamily="34" charset="0"/>
              <a:buChar char="•"/>
            </a:pPr>
            <a:r>
              <a:rPr lang="en-US" dirty="0"/>
              <a:t>The tables in a database are listed in the Navigation Pane. You open a table, or any Access object, by double-clicking the object name in the Navigation </a:t>
            </a:r>
            <a:r>
              <a:rPr lang="en-US" dirty="0" smtClean="0"/>
              <a:t>Pane</a:t>
            </a:r>
            <a:endParaRPr lang="en-US" dirty="0"/>
          </a:p>
        </p:txBody>
      </p:sp>
    </p:spTree>
    <p:extLst>
      <p:ext uri="{BB962C8B-B14F-4D97-AF65-F5344CB8AC3E}">
        <p14:creationId xmlns:p14="http://schemas.microsoft.com/office/powerpoint/2010/main" xmlns="" val="316944763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Closing </a:t>
            </a:r>
            <a:r>
              <a:rPr lang="en-US" dirty="0"/>
              <a:t>a Table </a:t>
            </a:r>
            <a:r>
              <a:rPr lang="en-US" dirty="0" smtClean="0"/>
              <a:t>and Exiting Access</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28</a:t>
            </a:fld>
            <a:endParaRPr lang="en-US" dirty="0"/>
          </a:p>
        </p:txBody>
      </p:sp>
      <p:sp>
        <p:nvSpPr>
          <p:cNvPr id="2" name="Rectangle 1"/>
          <p:cNvSpPr/>
          <p:nvPr/>
        </p:nvSpPr>
        <p:spPr>
          <a:xfrm>
            <a:off x="457200" y="1143000"/>
            <a:ext cx="8077200" cy="3416320"/>
          </a:xfrm>
          <a:prstGeom prst="rect">
            <a:avLst/>
          </a:prstGeom>
        </p:spPr>
        <p:txBody>
          <a:bodyPr wrap="square">
            <a:spAutoFit/>
          </a:bodyPr>
          <a:lstStyle/>
          <a:p>
            <a:pPr marL="285750" indent="-285750">
              <a:buFont typeface="Arial" pitchFamily="34" charset="0"/>
              <a:buChar char="•"/>
            </a:pPr>
            <a:r>
              <a:rPr lang="en-US" sz="2800" dirty="0" smtClean="0"/>
              <a:t>Close </a:t>
            </a:r>
            <a:r>
              <a:rPr lang="en-US" sz="2800" dirty="0"/>
              <a:t>a </a:t>
            </a:r>
            <a:r>
              <a:rPr lang="en-US" sz="2800" dirty="0" smtClean="0"/>
              <a:t>table by </a:t>
            </a:r>
            <a:r>
              <a:rPr lang="en-US" sz="2800" dirty="0"/>
              <a:t>clicking its Close button on the object tab, as you did </a:t>
            </a:r>
            <a:r>
              <a:rPr lang="en-US" sz="2800" dirty="0" smtClean="0"/>
              <a:t>earlier</a:t>
            </a:r>
          </a:p>
          <a:p>
            <a:pPr marL="742950" lvl="1" indent="-285750">
              <a:buFont typeface="Arial" pitchFamily="34" charset="0"/>
              <a:buChar char="•"/>
            </a:pPr>
            <a:r>
              <a:rPr lang="en-US" sz="2400" dirty="0" smtClean="0"/>
              <a:t>If </a:t>
            </a:r>
            <a:r>
              <a:rPr lang="en-US" sz="2400" dirty="0"/>
              <a:t>you want </a:t>
            </a:r>
            <a:r>
              <a:rPr lang="en-US" sz="2400" dirty="0" smtClean="0"/>
              <a:t>to close </a:t>
            </a:r>
            <a:r>
              <a:rPr lang="en-US" sz="2400" dirty="0"/>
              <a:t>the Access program as well, you can click the program’s Close </a:t>
            </a:r>
            <a:r>
              <a:rPr lang="en-US" sz="2400" dirty="0" smtClean="0"/>
              <a:t>button</a:t>
            </a:r>
          </a:p>
          <a:p>
            <a:pPr marL="1200150" lvl="2" indent="-285750">
              <a:buFont typeface="Arial" pitchFamily="34" charset="0"/>
              <a:buChar char="•"/>
            </a:pPr>
            <a:r>
              <a:rPr lang="en-US" sz="2000" dirty="0" smtClean="0"/>
              <a:t>When you do</a:t>
            </a:r>
            <a:r>
              <a:rPr lang="en-US" sz="2000" dirty="0"/>
              <a:t>, any open tables are closed, the active database is closed, and you exit the </a:t>
            </a:r>
            <a:r>
              <a:rPr lang="en-US" sz="2000" dirty="0" smtClean="0"/>
              <a:t>Access Program </a:t>
            </a:r>
          </a:p>
          <a:p>
            <a:pPr marL="742950" lvl="1" indent="-285750">
              <a:buFont typeface="Arial" pitchFamily="34" charset="0"/>
              <a:buChar char="•"/>
            </a:pPr>
            <a:r>
              <a:rPr lang="en-US" sz="2400" dirty="0"/>
              <a:t>If you want to close </a:t>
            </a:r>
            <a:r>
              <a:rPr lang="en-US" sz="2400" dirty="0" smtClean="0"/>
              <a:t>a table without exiting </a:t>
            </a:r>
            <a:r>
              <a:rPr lang="en-US" sz="2400" dirty="0"/>
              <a:t>Access</a:t>
            </a:r>
            <a:r>
              <a:rPr lang="en-US" sz="2400" dirty="0" smtClean="0"/>
              <a:t>, click </a:t>
            </a:r>
            <a:r>
              <a:rPr lang="en-US" sz="2400" dirty="0"/>
              <a:t>the FILE tab </a:t>
            </a:r>
            <a:r>
              <a:rPr lang="en-US" sz="2400" dirty="0" smtClean="0"/>
              <a:t>to display Backstage </a:t>
            </a:r>
            <a:r>
              <a:rPr lang="en-US" sz="2400" dirty="0"/>
              <a:t>view</a:t>
            </a:r>
            <a:r>
              <a:rPr lang="en-US" sz="2400" dirty="0" smtClean="0"/>
              <a:t>, and </a:t>
            </a:r>
            <a:r>
              <a:rPr lang="en-US" sz="2400" dirty="0"/>
              <a:t>then click </a:t>
            </a:r>
            <a:r>
              <a:rPr lang="en-US" sz="2400" dirty="0" smtClean="0"/>
              <a:t>Close</a:t>
            </a:r>
            <a:endParaRPr lang="en-US" sz="2400" dirty="0"/>
          </a:p>
        </p:txBody>
      </p:sp>
    </p:spTree>
    <p:extLst>
      <p:ext uri="{BB962C8B-B14F-4D97-AF65-F5344CB8AC3E}">
        <p14:creationId xmlns:p14="http://schemas.microsoft.com/office/powerpoint/2010/main" xmlns="" val="202889050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Creating </a:t>
            </a:r>
            <a:r>
              <a:rPr lang="en-US" dirty="0"/>
              <a:t>a</a:t>
            </a:r>
            <a:r>
              <a:rPr lang="en-US" dirty="0" smtClean="0"/>
              <a:t> Database </a:t>
            </a:r>
            <a:r>
              <a:rPr lang="en-US" sz="1200" dirty="0" smtClean="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29</a:t>
            </a:fld>
            <a:endParaRPr lang="en-US" dirty="0"/>
          </a:p>
        </p:txBody>
      </p:sp>
      <p:pic>
        <p:nvPicPr>
          <p:cNvPr id="16386" name="Picture 2"/>
          <p:cNvPicPr>
            <a:picLocks noChangeAspect="1" noChangeArrowheads="1"/>
          </p:cNvPicPr>
          <p:nvPr/>
        </p:nvPicPr>
        <p:blipFill>
          <a:blip r:embed="rId3"/>
          <a:stretch>
            <a:fillRect/>
          </a:stretch>
        </p:blipFill>
        <p:spPr bwMode="auto">
          <a:xfrm>
            <a:off x="409575" y="1652759"/>
            <a:ext cx="4086225" cy="4237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stretch>
            <a:fillRect/>
          </a:stretch>
        </p:blipFill>
        <p:spPr bwMode="auto">
          <a:xfrm>
            <a:off x="4495800" y="1752600"/>
            <a:ext cx="3937416" cy="4154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556774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Objectives </a:t>
            </a:r>
            <a:r>
              <a:rPr lang="en-US" sz="1200" dirty="0" smtClean="0"/>
              <a:t>(Cont.)</a:t>
            </a:r>
            <a:endParaRPr lang="en-US" dirty="0" smtClean="0"/>
          </a:p>
        </p:txBody>
      </p:sp>
      <p:sp>
        <p:nvSpPr>
          <p:cNvPr id="17410" name="Rectangle 3"/>
          <p:cNvSpPr>
            <a:spLocks noGrp="1"/>
          </p:cNvSpPr>
          <p:nvPr>
            <p:ph idx="1"/>
          </p:nvPr>
        </p:nvSpPr>
        <p:spPr>
          <a:xfrm>
            <a:off x="228600" y="1219200"/>
            <a:ext cx="8839200" cy="4906963"/>
          </a:xfrm>
        </p:spPr>
        <p:txBody>
          <a:bodyPr/>
          <a:lstStyle/>
          <a:p>
            <a:r>
              <a:rPr lang="en-US" dirty="0"/>
              <a:t>Session 1.2</a:t>
            </a:r>
          </a:p>
          <a:p>
            <a:pPr lvl="1"/>
            <a:r>
              <a:rPr lang="en-US" dirty="0" smtClean="0"/>
              <a:t>Open </a:t>
            </a:r>
            <a:r>
              <a:rPr lang="en-US" dirty="0"/>
              <a:t>an Access database</a:t>
            </a:r>
          </a:p>
          <a:p>
            <a:pPr lvl="1"/>
            <a:r>
              <a:rPr lang="en-US" dirty="0" smtClean="0"/>
              <a:t>Copy </a:t>
            </a:r>
            <a:r>
              <a:rPr lang="en-US" dirty="0"/>
              <a:t>and paste records </a:t>
            </a:r>
            <a:r>
              <a:rPr lang="en-US" dirty="0" smtClean="0"/>
              <a:t>from another </a:t>
            </a:r>
            <a:r>
              <a:rPr lang="en-US" dirty="0"/>
              <a:t>Access database</a:t>
            </a:r>
          </a:p>
          <a:p>
            <a:pPr lvl="1"/>
            <a:r>
              <a:rPr lang="en-US" dirty="0" smtClean="0"/>
              <a:t>Navigate </a:t>
            </a:r>
            <a:r>
              <a:rPr lang="en-US" dirty="0"/>
              <a:t>a table datasheet</a:t>
            </a:r>
          </a:p>
          <a:p>
            <a:pPr lvl="1"/>
            <a:r>
              <a:rPr lang="en-US" dirty="0" smtClean="0"/>
              <a:t>Create </a:t>
            </a:r>
            <a:r>
              <a:rPr lang="en-US" dirty="0"/>
              <a:t>and navigate a </a:t>
            </a:r>
            <a:r>
              <a:rPr lang="en-US" dirty="0" smtClean="0"/>
              <a:t>simple query</a:t>
            </a:r>
            <a:endParaRPr lang="en-US" dirty="0"/>
          </a:p>
          <a:p>
            <a:pPr lvl="1"/>
            <a:r>
              <a:rPr lang="en-US" dirty="0" smtClean="0"/>
              <a:t>Create </a:t>
            </a:r>
            <a:r>
              <a:rPr lang="en-US" dirty="0"/>
              <a:t>and navigate a </a:t>
            </a:r>
            <a:r>
              <a:rPr lang="en-US" dirty="0" smtClean="0"/>
              <a:t>simple form</a:t>
            </a:r>
            <a:endParaRPr lang="en-US" dirty="0"/>
          </a:p>
          <a:p>
            <a:pPr lvl="1"/>
            <a:r>
              <a:rPr lang="en-US" dirty="0" smtClean="0"/>
              <a:t>Create</a:t>
            </a:r>
            <a:r>
              <a:rPr lang="en-US" dirty="0"/>
              <a:t>, preview, navigate</a:t>
            </a:r>
            <a:r>
              <a:rPr lang="en-US" dirty="0" smtClean="0"/>
              <a:t>, and </a:t>
            </a:r>
            <a:r>
              <a:rPr lang="en-US" dirty="0"/>
              <a:t>print a simple report</a:t>
            </a:r>
          </a:p>
          <a:p>
            <a:pPr lvl="1"/>
            <a:r>
              <a:rPr lang="en-US" dirty="0" smtClean="0"/>
              <a:t>Use </a:t>
            </a:r>
            <a:r>
              <a:rPr lang="en-US" dirty="0"/>
              <a:t>Help in Access</a:t>
            </a:r>
          </a:p>
          <a:p>
            <a:pPr lvl="1"/>
            <a:r>
              <a:rPr lang="en-US" dirty="0" smtClean="0"/>
              <a:t>Learn </a:t>
            </a:r>
            <a:r>
              <a:rPr lang="en-US" dirty="0"/>
              <a:t>how to compact, </a:t>
            </a:r>
            <a:r>
              <a:rPr lang="en-US" dirty="0" smtClean="0"/>
              <a:t>back up</a:t>
            </a:r>
            <a:r>
              <a:rPr lang="en-US" dirty="0"/>
              <a:t>, and restore a database</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a:t>
            </a:fld>
            <a:endParaRPr lang="en-US" dirty="0"/>
          </a:p>
        </p:txBody>
      </p:sp>
    </p:spTree>
    <p:extLst>
      <p:ext uri="{BB962C8B-B14F-4D97-AF65-F5344CB8AC3E}">
        <p14:creationId xmlns:p14="http://schemas.microsoft.com/office/powerpoint/2010/main" xmlns="" val="1788052888"/>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Copying Records from Another  Access Database</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30</a:t>
            </a:fld>
            <a:endParaRPr lang="en-US" dirty="0"/>
          </a:p>
        </p:txBody>
      </p:sp>
      <p:sp>
        <p:nvSpPr>
          <p:cNvPr id="2" name="Rectangle 1"/>
          <p:cNvSpPr/>
          <p:nvPr/>
        </p:nvSpPr>
        <p:spPr>
          <a:xfrm>
            <a:off x="457200" y="1143000"/>
            <a:ext cx="8077200" cy="4893647"/>
          </a:xfrm>
          <a:prstGeom prst="rect">
            <a:avLst/>
          </a:prstGeom>
        </p:spPr>
        <p:txBody>
          <a:bodyPr wrap="square">
            <a:spAutoFit/>
          </a:bodyPr>
          <a:lstStyle/>
          <a:p>
            <a:pPr marL="457200" indent="-457200">
              <a:buFont typeface="Arial" pitchFamily="34" charset="0"/>
              <a:buChar char="•"/>
            </a:pPr>
            <a:r>
              <a:rPr lang="en-US" sz="2400" dirty="0"/>
              <a:t>There are many </a:t>
            </a:r>
            <a:r>
              <a:rPr lang="en-US" sz="2400" dirty="0" smtClean="0"/>
              <a:t>ways </a:t>
            </a:r>
            <a:r>
              <a:rPr lang="en-US" sz="2400" dirty="0"/>
              <a:t>to enter records in a table, including copying and </a:t>
            </a:r>
            <a:r>
              <a:rPr lang="en-US" sz="2400" dirty="0" smtClean="0"/>
              <a:t>pasting records </a:t>
            </a:r>
            <a:r>
              <a:rPr lang="en-US" sz="2400" dirty="0"/>
              <a:t>from a table into the same database or into a different </a:t>
            </a:r>
            <a:r>
              <a:rPr lang="en-US" sz="2400" dirty="0" smtClean="0"/>
              <a:t>database</a:t>
            </a:r>
          </a:p>
          <a:p>
            <a:pPr marL="457200" indent="-457200">
              <a:buFont typeface="Arial" pitchFamily="34" charset="0"/>
              <a:buChar char="•"/>
            </a:pPr>
            <a:r>
              <a:rPr lang="en-US" sz="2400" dirty="0" smtClean="0"/>
              <a:t>The </a:t>
            </a:r>
            <a:r>
              <a:rPr lang="en-US" sz="2400" dirty="0"/>
              <a:t>two tables must have the same </a:t>
            </a:r>
            <a:r>
              <a:rPr lang="en-US" sz="2400" dirty="0" smtClean="0"/>
              <a:t> structure—that </a:t>
            </a:r>
            <a:r>
              <a:rPr lang="en-US" sz="2400" dirty="0"/>
              <a:t>is, the tables </a:t>
            </a:r>
            <a:r>
              <a:rPr lang="en-US" sz="2400" dirty="0" smtClean="0"/>
              <a:t>must contain </a:t>
            </a:r>
            <a:r>
              <a:rPr lang="en-US" sz="2400" dirty="0"/>
              <a:t>the same fields, with the same design, in the same order </a:t>
            </a:r>
            <a:endParaRPr lang="en-US" sz="2400" dirty="0" smtClean="0"/>
          </a:p>
          <a:p>
            <a:pPr marL="457200" indent="-457200">
              <a:buFont typeface="Arial" pitchFamily="34" charset="0"/>
              <a:buChar char="•"/>
            </a:pPr>
            <a:r>
              <a:rPr lang="en-US" sz="2400" dirty="0" smtClean="0"/>
              <a:t>Cindi </a:t>
            </a:r>
            <a:r>
              <a:rPr lang="en-US" sz="2400" dirty="0"/>
              <a:t>has already created a table named Appointment that contains </a:t>
            </a:r>
            <a:r>
              <a:rPr lang="en-US" sz="2400" dirty="0" smtClean="0"/>
              <a:t>additional records </a:t>
            </a:r>
            <a:r>
              <a:rPr lang="en-US" sz="2400" dirty="0"/>
              <a:t>with visit </a:t>
            </a:r>
            <a:r>
              <a:rPr lang="en-US" sz="2400" dirty="0" smtClean="0"/>
              <a:t>data</a:t>
            </a:r>
          </a:p>
          <a:p>
            <a:pPr marL="457200" indent="-457200">
              <a:buFont typeface="Arial" pitchFamily="34" charset="0"/>
              <a:buChar char="•"/>
            </a:pPr>
            <a:r>
              <a:rPr lang="en-US" sz="2400" dirty="0" smtClean="0"/>
              <a:t>The </a:t>
            </a:r>
            <a:r>
              <a:rPr lang="en-US" sz="2400" dirty="0"/>
              <a:t>Appointment table is contained in a database </a:t>
            </a:r>
            <a:r>
              <a:rPr lang="en-US" sz="2400" dirty="0" smtClean="0"/>
              <a:t>named Cindi </a:t>
            </a:r>
            <a:r>
              <a:rPr lang="en-US" sz="2400" dirty="0"/>
              <a:t>located in the Access1 </a:t>
            </a:r>
            <a:r>
              <a:rPr lang="en-US" sz="2400" dirty="0" smtClean="0"/>
              <a:t>Tutorial </a:t>
            </a:r>
            <a:r>
              <a:rPr lang="en-US" sz="2400" dirty="0"/>
              <a:t>folder included with your Data </a:t>
            </a:r>
            <a:r>
              <a:rPr lang="en-US" sz="2400" dirty="0" smtClean="0"/>
              <a:t>Files</a:t>
            </a:r>
          </a:p>
          <a:p>
            <a:pPr marL="457200" indent="-457200">
              <a:buFont typeface="Arial" pitchFamily="34" charset="0"/>
              <a:buChar char="•"/>
            </a:pPr>
            <a:r>
              <a:rPr lang="en-US" sz="2400" dirty="0" smtClean="0"/>
              <a:t>The Appointment </a:t>
            </a:r>
            <a:r>
              <a:rPr lang="en-US" sz="2400" dirty="0"/>
              <a:t>table has the same table structure as the Visit table you created</a:t>
            </a:r>
          </a:p>
        </p:txBody>
      </p:sp>
    </p:spTree>
    <p:extLst>
      <p:ext uri="{BB962C8B-B14F-4D97-AF65-F5344CB8AC3E}">
        <p14:creationId xmlns:p14="http://schemas.microsoft.com/office/powerpoint/2010/main" xmlns="" val="3947517008"/>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Copying Records from Another  Access Database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31</a:t>
            </a:fld>
            <a:endParaRPr lang="en-US" dirty="0"/>
          </a:p>
        </p:txBody>
      </p:sp>
      <p:pic>
        <p:nvPicPr>
          <p:cNvPr id="17410" name="Picture 2"/>
          <p:cNvPicPr>
            <a:picLocks noChangeAspect="1" noChangeArrowheads="1"/>
          </p:cNvPicPr>
          <p:nvPr/>
        </p:nvPicPr>
        <p:blipFill>
          <a:blip r:embed="rId3"/>
          <a:stretch>
            <a:fillRect/>
          </a:stretch>
        </p:blipFill>
        <p:spPr bwMode="auto">
          <a:xfrm>
            <a:off x="615495" y="1600200"/>
            <a:ext cx="7994330" cy="4000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315539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Copying Records from Another  Access Database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32</a:t>
            </a:fld>
            <a:endParaRPr lang="en-US" dirty="0"/>
          </a:p>
        </p:txBody>
      </p:sp>
      <p:pic>
        <p:nvPicPr>
          <p:cNvPr id="18434" name="Picture 2"/>
          <p:cNvPicPr>
            <a:picLocks noChangeAspect="1" noChangeArrowheads="1"/>
          </p:cNvPicPr>
          <p:nvPr/>
        </p:nvPicPr>
        <p:blipFill>
          <a:blip r:embed="rId3"/>
          <a:stretch>
            <a:fillRect/>
          </a:stretch>
        </p:blipFill>
        <p:spPr bwMode="auto">
          <a:xfrm>
            <a:off x="457200" y="1775035"/>
            <a:ext cx="8305800" cy="3782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257746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tretch>
            <a:fillRect/>
          </a:stretch>
        </p:blipFill>
        <p:spPr bwMode="auto">
          <a:xfrm>
            <a:off x="298979" y="4343400"/>
            <a:ext cx="8245524" cy="1682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4000" dirty="0" smtClean="0"/>
              <a:t>Navigating a Dataset</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33</a:t>
            </a:fld>
            <a:endParaRPr lang="en-US" dirty="0"/>
          </a:p>
        </p:txBody>
      </p:sp>
      <p:sp>
        <p:nvSpPr>
          <p:cNvPr id="2" name="Rectangle 1"/>
          <p:cNvSpPr/>
          <p:nvPr/>
        </p:nvSpPr>
        <p:spPr>
          <a:xfrm>
            <a:off x="533400" y="1166843"/>
            <a:ext cx="8153400" cy="2923877"/>
          </a:xfrm>
          <a:prstGeom prst="rect">
            <a:avLst/>
          </a:prstGeom>
        </p:spPr>
        <p:txBody>
          <a:bodyPr wrap="square">
            <a:spAutoFit/>
          </a:bodyPr>
          <a:lstStyle/>
          <a:p>
            <a:pPr marL="285750" indent="-285750">
              <a:buFont typeface="Arial" pitchFamily="34" charset="0"/>
              <a:buChar char="•"/>
            </a:pPr>
            <a:r>
              <a:rPr lang="en-US" sz="2400" b="1" dirty="0" smtClean="0"/>
              <a:t>Navigation buttons </a:t>
            </a:r>
            <a:r>
              <a:rPr lang="en-US" sz="2400" dirty="0" smtClean="0"/>
              <a:t>provide another </a:t>
            </a:r>
            <a:r>
              <a:rPr lang="en-US" sz="2400" dirty="0"/>
              <a:t>way to move vertically through the </a:t>
            </a:r>
            <a:r>
              <a:rPr lang="en-US" sz="2400" dirty="0" smtClean="0"/>
              <a:t>records</a:t>
            </a:r>
          </a:p>
          <a:p>
            <a:pPr marL="285750" indent="-285750">
              <a:buFont typeface="Arial" pitchFamily="34" charset="0"/>
              <a:buChar char="•"/>
            </a:pPr>
            <a:r>
              <a:rPr lang="en-US" sz="2400" dirty="0" smtClean="0"/>
              <a:t>The </a:t>
            </a:r>
            <a:r>
              <a:rPr lang="en-US" sz="2400" dirty="0"/>
              <a:t>Current Record box </a:t>
            </a:r>
            <a:r>
              <a:rPr lang="en-US" sz="2400" dirty="0" smtClean="0"/>
              <a:t>appears between </a:t>
            </a:r>
            <a:r>
              <a:rPr lang="en-US" sz="2400" dirty="0"/>
              <a:t>the two sets of navigation </a:t>
            </a:r>
            <a:r>
              <a:rPr lang="en-US" sz="2400" dirty="0" smtClean="0"/>
              <a:t>buttons</a:t>
            </a:r>
          </a:p>
          <a:p>
            <a:pPr marL="742950" lvl="1" indent="-285750">
              <a:buFont typeface="Arial" pitchFamily="34" charset="0"/>
              <a:buChar char="•"/>
            </a:pPr>
            <a:r>
              <a:rPr lang="en-US" sz="2000" dirty="0" smtClean="0"/>
              <a:t>Displays </a:t>
            </a:r>
            <a:r>
              <a:rPr lang="en-US" sz="2000" dirty="0"/>
              <a:t>the number of the </a:t>
            </a:r>
            <a:r>
              <a:rPr lang="en-US" sz="2000" dirty="0" smtClean="0"/>
              <a:t>current record </a:t>
            </a:r>
            <a:r>
              <a:rPr lang="en-US" sz="2000" dirty="0"/>
              <a:t>as well as the total number of records in the </a:t>
            </a:r>
            <a:r>
              <a:rPr lang="en-US" sz="2000" dirty="0" smtClean="0"/>
              <a:t>table </a:t>
            </a:r>
          </a:p>
          <a:p>
            <a:pPr marL="285750" indent="-285750">
              <a:buFont typeface="Arial" pitchFamily="34" charset="0"/>
              <a:buChar char="•"/>
            </a:pPr>
            <a:r>
              <a:rPr lang="en-US" sz="2400" dirty="0" smtClean="0"/>
              <a:t>The New </a:t>
            </a:r>
            <a:r>
              <a:rPr lang="en-US" sz="2400" dirty="0"/>
              <a:t>(blank) record </a:t>
            </a:r>
            <a:r>
              <a:rPr lang="en-US" sz="2400" dirty="0" smtClean="0"/>
              <a:t>button works </a:t>
            </a:r>
            <a:r>
              <a:rPr lang="en-US" sz="2400" dirty="0"/>
              <a:t>in the same way as the New button on </a:t>
            </a:r>
            <a:r>
              <a:rPr lang="en-US" sz="2400" dirty="0" smtClean="0"/>
              <a:t>the HOME tab</a:t>
            </a:r>
            <a:endParaRPr lang="en-US" sz="2400" dirty="0"/>
          </a:p>
        </p:txBody>
      </p:sp>
    </p:spTree>
    <p:extLst>
      <p:ext uri="{BB962C8B-B14F-4D97-AF65-F5344CB8AC3E}">
        <p14:creationId xmlns:p14="http://schemas.microsoft.com/office/powerpoint/2010/main" xmlns="" val="3521841513"/>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Query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34</a:t>
            </a:fld>
            <a:endParaRPr lang="en-US" dirty="0"/>
          </a:p>
        </p:txBody>
      </p:sp>
      <p:pic>
        <p:nvPicPr>
          <p:cNvPr id="20483" name="Picture 3"/>
          <p:cNvPicPr>
            <a:picLocks noChangeAspect="1" noChangeArrowheads="1"/>
          </p:cNvPicPr>
          <p:nvPr/>
        </p:nvPicPr>
        <p:blipFill>
          <a:blip r:embed="rId3"/>
          <a:stretch>
            <a:fillRect/>
          </a:stretch>
        </p:blipFill>
        <p:spPr bwMode="auto">
          <a:xfrm>
            <a:off x="1110534" y="1295400"/>
            <a:ext cx="7085859"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3803901"/>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Form </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35</a:t>
            </a:fld>
            <a:endParaRPr lang="en-US" dirty="0"/>
          </a:p>
        </p:txBody>
      </p:sp>
      <p:sp>
        <p:nvSpPr>
          <p:cNvPr id="2" name="Rectangle 1"/>
          <p:cNvSpPr/>
          <p:nvPr/>
        </p:nvSpPr>
        <p:spPr>
          <a:xfrm>
            <a:off x="609600" y="1295400"/>
            <a:ext cx="7772400" cy="3847207"/>
          </a:xfrm>
          <a:prstGeom prst="rect">
            <a:avLst/>
          </a:prstGeom>
        </p:spPr>
        <p:txBody>
          <a:bodyPr wrap="square">
            <a:spAutoFit/>
          </a:bodyPr>
          <a:lstStyle/>
          <a:p>
            <a:pPr marL="285750" indent="-285750">
              <a:buFont typeface="Arial" pitchFamily="34" charset="0"/>
              <a:buChar char="•"/>
            </a:pPr>
            <a:r>
              <a:rPr lang="en-US" sz="2400" dirty="0" smtClean="0"/>
              <a:t>Forms display </a:t>
            </a:r>
            <a:r>
              <a:rPr lang="en-US" sz="2400" dirty="0"/>
              <a:t>one record at a time </a:t>
            </a:r>
            <a:endParaRPr lang="en-US" sz="2400" dirty="0" smtClean="0"/>
          </a:p>
          <a:p>
            <a:pPr marL="742950" lvl="1" indent="-285750">
              <a:buFont typeface="Arial" pitchFamily="34" charset="0"/>
              <a:buChar char="•"/>
            </a:pPr>
            <a:r>
              <a:rPr lang="en-US" sz="2000" dirty="0" smtClean="0"/>
              <a:t>Provide </a:t>
            </a:r>
            <a:r>
              <a:rPr lang="en-US" sz="2000" dirty="0"/>
              <a:t>another </a:t>
            </a:r>
            <a:r>
              <a:rPr lang="en-US" sz="2000" dirty="0" smtClean="0"/>
              <a:t>view of </a:t>
            </a:r>
            <a:r>
              <a:rPr lang="en-US" sz="2000" dirty="0"/>
              <a:t>the data that is stored in the table </a:t>
            </a:r>
          </a:p>
          <a:p>
            <a:pPr marL="742950" lvl="1" indent="-285750">
              <a:buFont typeface="Arial" pitchFamily="34" charset="0"/>
              <a:buChar char="•"/>
            </a:pPr>
            <a:r>
              <a:rPr lang="en-US" sz="2000" dirty="0" smtClean="0"/>
              <a:t>Allowing </a:t>
            </a:r>
            <a:r>
              <a:rPr lang="en-US" sz="2000" dirty="0"/>
              <a:t>you to focus on the values for </a:t>
            </a:r>
            <a:r>
              <a:rPr lang="en-US" sz="2000" dirty="0" smtClean="0"/>
              <a:t>one record</a:t>
            </a:r>
          </a:p>
          <a:p>
            <a:pPr marL="285750" indent="-285750">
              <a:buFont typeface="Arial" pitchFamily="34" charset="0"/>
              <a:buChar char="•"/>
            </a:pPr>
            <a:r>
              <a:rPr lang="en-US" sz="2400" dirty="0" smtClean="0"/>
              <a:t>Access </a:t>
            </a:r>
            <a:r>
              <a:rPr lang="en-US" sz="2400" dirty="0"/>
              <a:t>displays the field values for the first record in the </a:t>
            </a:r>
            <a:r>
              <a:rPr lang="en-US" sz="2400" dirty="0" smtClean="0"/>
              <a:t>table</a:t>
            </a:r>
          </a:p>
          <a:p>
            <a:pPr marL="285750" indent="-285750">
              <a:buFont typeface="Arial" pitchFamily="34" charset="0"/>
              <a:buChar char="•"/>
            </a:pPr>
            <a:r>
              <a:rPr lang="en-US" sz="2400" dirty="0" smtClean="0"/>
              <a:t>Each </a:t>
            </a:r>
            <a:r>
              <a:rPr lang="en-US" sz="2400" dirty="0"/>
              <a:t>field </a:t>
            </a:r>
            <a:r>
              <a:rPr lang="en-US" sz="2400" dirty="0" smtClean="0"/>
              <a:t>appears on </a:t>
            </a:r>
            <a:r>
              <a:rPr lang="en-US" sz="2400" dirty="0"/>
              <a:t>a </a:t>
            </a:r>
            <a:r>
              <a:rPr lang="en-US" sz="2400" dirty="0" smtClean="0"/>
              <a:t>separate line</a:t>
            </a:r>
          </a:p>
          <a:p>
            <a:pPr marL="285750" indent="-285750">
              <a:buFont typeface="Arial" pitchFamily="34" charset="0"/>
              <a:buChar char="•"/>
            </a:pPr>
            <a:r>
              <a:rPr lang="en-US" sz="2400" dirty="0" smtClean="0"/>
              <a:t>As </a:t>
            </a:r>
            <a:r>
              <a:rPr lang="en-US" sz="2400" dirty="0"/>
              <a:t>indicated in the status bar</a:t>
            </a:r>
            <a:r>
              <a:rPr lang="en-US" sz="2400" dirty="0" smtClean="0"/>
              <a:t>, the </a:t>
            </a:r>
            <a:r>
              <a:rPr lang="en-US" sz="2400" dirty="0"/>
              <a:t>form is displayed in Layout </a:t>
            </a:r>
            <a:r>
              <a:rPr lang="en-US" sz="2400" dirty="0" smtClean="0"/>
              <a:t>view</a:t>
            </a:r>
          </a:p>
          <a:p>
            <a:pPr marL="742950" lvl="1" indent="-285750">
              <a:buFont typeface="Arial" pitchFamily="34" charset="0"/>
              <a:buChar char="•"/>
            </a:pPr>
            <a:r>
              <a:rPr lang="en-US" sz="2000" dirty="0" smtClean="0"/>
              <a:t>In </a:t>
            </a:r>
            <a:r>
              <a:rPr lang="en-US" sz="2000" b="1" dirty="0"/>
              <a:t>Layout view</a:t>
            </a:r>
            <a:r>
              <a:rPr lang="en-US" sz="2000" dirty="0"/>
              <a:t>, you can make design changes </a:t>
            </a:r>
            <a:r>
              <a:rPr lang="en-US" sz="2000" dirty="0" smtClean="0"/>
              <a:t>to the </a:t>
            </a:r>
            <a:r>
              <a:rPr lang="en-US" sz="2000" dirty="0"/>
              <a:t>form while it is displaying data, so that you can see the effects of the changes </a:t>
            </a:r>
            <a:r>
              <a:rPr lang="en-US" sz="2000" dirty="0" smtClean="0"/>
              <a:t>you make </a:t>
            </a:r>
            <a:r>
              <a:rPr lang="en-US" sz="2000" dirty="0"/>
              <a:t>immediately</a:t>
            </a:r>
          </a:p>
        </p:txBody>
      </p:sp>
    </p:spTree>
    <p:extLst>
      <p:ext uri="{BB962C8B-B14F-4D97-AF65-F5344CB8AC3E}">
        <p14:creationId xmlns:p14="http://schemas.microsoft.com/office/powerpoint/2010/main" xmlns="" val="3589265209"/>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tretch>
            <a:fillRect/>
          </a:stretch>
        </p:blipFill>
        <p:spPr bwMode="auto">
          <a:xfrm>
            <a:off x="865546" y="2439007"/>
            <a:ext cx="7287854" cy="3880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4000" dirty="0" smtClean="0"/>
              <a:t>Creating a Simple Form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36</a:t>
            </a:fld>
            <a:endParaRPr lang="en-US" dirty="0"/>
          </a:p>
        </p:txBody>
      </p:sp>
      <p:sp>
        <p:nvSpPr>
          <p:cNvPr id="2" name="Rectangle 1"/>
          <p:cNvSpPr/>
          <p:nvPr/>
        </p:nvSpPr>
        <p:spPr>
          <a:xfrm>
            <a:off x="609600" y="1295400"/>
            <a:ext cx="7772400" cy="1200329"/>
          </a:xfrm>
          <a:prstGeom prst="rect">
            <a:avLst/>
          </a:prstGeom>
        </p:spPr>
        <p:txBody>
          <a:bodyPr wrap="square">
            <a:spAutoFit/>
          </a:bodyPr>
          <a:lstStyle/>
          <a:p>
            <a:pPr marL="285750" indent="-285750">
              <a:buFont typeface="Arial" pitchFamily="34" charset="0"/>
              <a:buChar char="•"/>
            </a:pPr>
            <a:r>
              <a:rPr lang="en-US" dirty="0" smtClean="0"/>
              <a:t>Use </a:t>
            </a:r>
            <a:r>
              <a:rPr lang="en-US" dirty="0"/>
              <a:t>a form to enter, edit, and view records in a </a:t>
            </a:r>
            <a:r>
              <a:rPr lang="en-US" dirty="0" smtClean="0"/>
              <a:t>database</a:t>
            </a:r>
          </a:p>
          <a:p>
            <a:pPr marL="742950" lvl="1" indent="-285750">
              <a:buFont typeface="Arial" pitchFamily="34" charset="0"/>
              <a:buChar char="•"/>
            </a:pPr>
            <a:r>
              <a:rPr lang="en-US" dirty="0" smtClean="0"/>
              <a:t>Although you </a:t>
            </a:r>
            <a:r>
              <a:rPr lang="en-US" dirty="0"/>
              <a:t>can perform these same functions with tables and queries, forms can present </a:t>
            </a:r>
            <a:r>
              <a:rPr lang="en-US" dirty="0" smtClean="0"/>
              <a:t>data in </a:t>
            </a:r>
            <a:r>
              <a:rPr lang="en-US" dirty="0"/>
              <a:t>many customized and useful ways</a:t>
            </a:r>
          </a:p>
        </p:txBody>
      </p:sp>
    </p:spTree>
    <p:extLst>
      <p:ext uri="{BB962C8B-B14F-4D97-AF65-F5344CB8AC3E}">
        <p14:creationId xmlns:p14="http://schemas.microsoft.com/office/powerpoint/2010/main" xmlns="" val="392298329"/>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Report</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37</a:t>
            </a:fld>
            <a:endParaRPr lang="en-US" dirty="0"/>
          </a:p>
        </p:txBody>
      </p:sp>
      <p:sp>
        <p:nvSpPr>
          <p:cNvPr id="2" name="Rectangle 1"/>
          <p:cNvSpPr/>
          <p:nvPr/>
        </p:nvSpPr>
        <p:spPr>
          <a:xfrm>
            <a:off x="609600" y="1295400"/>
            <a:ext cx="7772400" cy="3785652"/>
          </a:xfrm>
          <a:prstGeom prst="rect">
            <a:avLst/>
          </a:prstGeom>
        </p:spPr>
        <p:txBody>
          <a:bodyPr wrap="square">
            <a:spAutoFit/>
          </a:bodyPr>
          <a:lstStyle/>
          <a:p>
            <a:pPr marL="342900" indent="-342900">
              <a:buFont typeface="Arial" pitchFamily="34" charset="0"/>
              <a:buChar char="•"/>
            </a:pPr>
            <a:r>
              <a:rPr lang="en-US" sz="2400" dirty="0"/>
              <a:t>A</a:t>
            </a:r>
            <a:r>
              <a:rPr lang="en-US" sz="2400" dirty="0" smtClean="0"/>
              <a:t> </a:t>
            </a:r>
            <a:r>
              <a:rPr lang="en-US" sz="2400" dirty="0"/>
              <a:t>report is a formatted printout (or screen display) of the contents </a:t>
            </a:r>
            <a:r>
              <a:rPr lang="en-US" sz="2400" dirty="0" smtClean="0"/>
              <a:t>of one </a:t>
            </a:r>
            <a:r>
              <a:rPr lang="en-US" sz="2400" dirty="0"/>
              <a:t>or more tables or queries </a:t>
            </a:r>
            <a:endParaRPr lang="en-US" sz="2400" dirty="0" smtClean="0"/>
          </a:p>
          <a:p>
            <a:pPr marL="342900" indent="-342900">
              <a:buFont typeface="Arial" pitchFamily="34" charset="0"/>
              <a:buChar char="•"/>
            </a:pPr>
            <a:r>
              <a:rPr lang="en-US" sz="2400" dirty="0" smtClean="0"/>
              <a:t>Reports show </a:t>
            </a:r>
            <a:r>
              <a:rPr lang="en-US" sz="2400" dirty="0"/>
              <a:t>each field in a column, with the field values for each record in </a:t>
            </a:r>
            <a:r>
              <a:rPr lang="en-US" sz="2400" dirty="0" smtClean="0"/>
              <a:t>a row</a:t>
            </a:r>
            <a:r>
              <a:rPr lang="en-US" sz="2400" dirty="0"/>
              <a:t>, similar to a table or query </a:t>
            </a:r>
            <a:r>
              <a:rPr lang="en-US" sz="2400" dirty="0" smtClean="0"/>
              <a:t>datasheet</a:t>
            </a:r>
          </a:p>
          <a:p>
            <a:pPr marL="342900" indent="-342900">
              <a:buFont typeface="Arial" pitchFamily="34" charset="0"/>
              <a:buChar char="•"/>
            </a:pPr>
            <a:r>
              <a:rPr lang="en-US" sz="2400" dirty="0" smtClean="0"/>
              <a:t>Reports </a:t>
            </a:r>
            <a:r>
              <a:rPr lang="en-US" sz="2400" dirty="0"/>
              <a:t>offers a more </a:t>
            </a:r>
            <a:r>
              <a:rPr lang="en-US" sz="2400" dirty="0" smtClean="0"/>
              <a:t>visually appealing </a:t>
            </a:r>
            <a:r>
              <a:rPr lang="en-US" sz="2400" dirty="0"/>
              <a:t>format for the data, with the column headings in a different color, </a:t>
            </a:r>
            <a:r>
              <a:rPr lang="en-US" sz="2400" dirty="0" smtClean="0"/>
              <a:t>borders around </a:t>
            </a:r>
            <a:r>
              <a:rPr lang="en-US" sz="2400" dirty="0"/>
              <a:t>each field value, a graphic of a report at the top left, and the current day, date</a:t>
            </a:r>
            <a:r>
              <a:rPr lang="en-US" sz="2400" dirty="0" smtClean="0"/>
              <a:t>, and </a:t>
            </a:r>
            <a:r>
              <a:rPr lang="en-US" sz="2400" dirty="0"/>
              <a:t>time at the top right</a:t>
            </a:r>
            <a:endParaRPr lang="en-US" sz="2000" dirty="0"/>
          </a:p>
        </p:txBody>
      </p:sp>
    </p:spTree>
    <p:extLst>
      <p:ext uri="{BB962C8B-B14F-4D97-AF65-F5344CB8AC3E}">
        <p14:creationId xmlns:p14="http://schemas.microsoft.com/office/powerpoint/2010/main" xmlns="" val="297043401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Report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38</a:t>
            </a:fld>
            <a:endParaRPr lang="en-US" dirty="0"/>
          </a:p>
        </p:txBody>
      </p:sp>
      <p:pic>
        <p:nvPicPr>
          <p:cNvPr id="22530" name="Picture 2"/>
          <p:cNvPicPr>
            <a:picLocks noChangeAspect="1" noChangeArrowheads="1"/>
          </p:cNvPicPr>
          <p:nvPr/>
        </p:nvPicPr>
        <p:blipFill>
          <a:blip r:embed="rId3"/>
          <a:stretch>
            <a:fillRect/>
          </a:stretch>
        </p:blipFill>
        <p:spPr bwMode="auto">
          <a:xfrm>
            <a:off x="472044" y="1386126"/>
            <a:ext cx="8253351" cy="4390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2154760"/>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Report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39</a:t>
            </a:fld>
            <a:endParaRPr lang="en-US" dirty="0"/>
          </a:p>
        </p:txBody>
      </p:sp>
      <p:pic>
        <p:nvPicPr>
          <p:cNvPr id="23554" name="Picture 2"/>
          <p:cNvPicPr>
            <a:picLocks noChangeAspect="1" noChangeArrowheads="1"/>
          </p:cNvPicPr>
          <p:nvPr/>
        </p:nvPicPr>
        <p:blipFill>
          <a:blip r:embed="rId3"/>
          <a:stretch>
            <a:fillRect/>
          </a:stretch>
        </p:blipFill>
        <p:spPr bwMode="auto">
          <a:xfrm>
            <a:off x="1395412" y="1280848"/>
            <a:ext cx="6858000" cy="224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stretch>
            <a:fillRect/>
          </a:stretch>
        </p:blipFill>
        <p:spPr bwMode="auto">
          <a:xfrm>
            <a:off x="1605398" y="3630666"/>
            <a:ext cx="6542804" cy="2750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7667253"/>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Creating </a:t>
            </a:r>
            <a:r>
              <a:rPr lang="en-US" dirty="0"/>
              <a:t>a</a:t>
            </a:r>
            <a:r>
              <a:rPr lang="en-US" dirty="0" smtClean="0"/>
              <a:t> Database</a:t>
            </a:r>
          </a:p>
        </p:txBody>
      </p:sp>
      <p:sp>
        <p:nvSpPr>
          <p:cNvPr id="17410" name="Rectangle 3"/>
          <p:cNvSpPr>
            <a:spLocks noGrp="1"/>
          </p:cNvSpPr>
          <p:nvPr>
            <p:ph idx="1"/>
          </p:nvPr>
        </p:nvSpPr>
        <p:spPr/>
        <p:txBody>
          <a:bodyPr/>
          <a:lstStyle/>
          <a:p>
            <a:r>
              <a:rPr lang="en-US" dirty="0"/>
              <a:t>Case </a:t>
            </a:r>
            <a:r>
              <a:rPr lang="en-US" dirty="0" smtClean="0"/>
              <a:t>- </a:t>
            </a:r>
            <a:r>
              <a:rPr lang="en-US" i="1" dirty="0"/>
              <a:t>Chatham Community </a:t>
            </a:r>
            <a:r>
              <a:rPr lang="en-US" i="1" dirty="0" smtClean="0"/>
              <a:t>Health Services </a:t>
            </a:r>
            <a:endParaRPr lang="en-US" dirty="0"/>
          </a:p>
          <a:p>
            <a:pPr lvl="1"/>
            <a:r>
              <a:rPr lang="en-US" dirty="0" smtClean="0"/>
              <a:t>All Tutorials use this Case </a:t>
            </a:r>
          </a:p>
          <a:p>
            <a:pPr lvl="1"/>
            <a:r>
              <a:rPr lang="en-US" dirty="0" smtClean="0"/>
              <a:t>A </a:t>
            </a:r>
            <a:r>
              <a:rPr lang="en-US" dirty="0"/>
              <a:t>nonprofit health </a:t>
            </a:r>
            <a:r>
              <a:rPr lang="en-US" dirty="0" smtClean="0"/>
              <a:t>clinic located </a:t>
            </a:r>
            <a:r>
              <a:rPr lang="en-US" dirty="0"/>
              <a:t>in Hartford, Connecticut, specializes in the </a:t>
            </a:r>
            <a:r>
              <a:rPr lang="en-US" dirty="0" smtClean="0"/>
              <a:t>areas of </a:t>
            </a:r>
            <a:r>
              <a:rPr lang="en-US" dirty="0"/>
              <a:t>pulmonology, cardiac care, and chronic disease </a:t>
            </a:r>
            <a:r>
              <a:rPr lang="en-US" dirty="0" smtClean="0"/>
              <a:t>management </a:t>
            </a:r>
          </a:p>
          <a:p>
            <a:pPr lvl="1"/>
            <a:r>
              <a:rPr lang="en-US" dirty="0" smtClean="0"/>
              <a:t>Cindi </a:t>
            </a:r>
            <a:r>
              <a:rPr lang="en-US" dirty="0"/>
              <a:t>Rodriguez, the office manager for Chatham </a:t>
            </a:r>
            <a:r>
              <a:rPr lang="en-US" dirty="0" smtClean="0"/>
              <a:t>Community Health </a:t>
            </a:r>
            <a:r>
              <a:rPr lang="en-US" dirty="0"/>
              <a:t>Services, oversees a small staff and is responsible for </a:t>
            </a:r>
            <a:r>
              <a:rPr lang="en-US" dirty="0" smtClean="0"/>
              <a:t>maintaining the </a:t>
            </a:r>
            <a:r>
              <a:rPr lang="en-US" dirty="0"/>
              <a:t>medical records of the clinic’s patients</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a:t>
            </a:fld>
            <a:endParaRPr lang="en-US" dirty="0"/>
          </a:p>
        </p:txBody>
      </p:sp>
    </p:spTree>
    <p:extLst>
      <p:ext uri="{BB962C8B-B14F-4D97-AF65-F5344CB8AC3E}">
        <p14:creationId xmlns:p14="http://schemas.microsoft.com/office/powerpoint/2010/main" xmlns="" val="2526236974"/>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Report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40</a:t>
            </a:fld>
            <a:endParaRPr lang="en-US" dirty="0"/>
          </a:p>
        </p:txBody>
      </p:sp>
      <p:pic>
        <p:nvPicPr>
          <p:cNvPr id="24578" name="Picture 2"/>
          <p:cNvPicPr>
            <a:picLocks noChangeAspect="1" noChangeArrowheads="1"/>
          </p:cNvPicPr>
          <p:nvPr/>
        </p:nvPicPr>
        <p:blipFill>
          <a:blip r:embed="rId3"/>
          <a:stretch>
            <a:fillRect/>
          </a:stretch>
        </p:blipFill>
        <p:spPr bwMode="auto">
          <a:xfrm>
            <a:off x="457200" y="1691399"/>
            <a:ext cx="8305800" cy="3890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7057394"/>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a Simple Report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41</a:t>
            </a:fld>
            <a:endParaRPr lang="en-US" dirty="0"/>
          </a:p>
        </p:txBody>
      </p:sp>
      <p:sp>
        <p:nvSpPr>
          <p:cNvPr id="2" name="Rectangle 1"/>
          <p:cNvSpPr/>
          <p:nvPr/>
        </p:nvSpPr>
        <p:spPr>
          <a:xfrm>
            <a:off x="409575" y="1219200"/>
            <a:ext cx="8382000" cy="5016758"/>
          </a:xfrm>
          <a:prstGeom prst="rect">
            <a:avLst/>
          </a:prstGeom>
        </p:spPr>
        <p:txBody>
          <a:bodyPr wrap="square">
            <a:spAutoFit/>
          </a:bodyPr>
          <a:lstStyle/>
          <a:p>
            <a:r>
              <a:rPr lang="en-US" sz="2800" dirty="0"/>
              <a:t>Printing a Report</a:t>
            </a:r>
          </a:p>
          <a:p>
            <a:pPr marL="285750" indent="-285750">
              <a:buFont typeface="Arial" pitchFamily="34" charset="0"/>
              <a:buChar char="•"/>
            </a:pPr>
            <a:r>
              <a:rPr lang="en-US" sz="2400" dirty="0" smtClean="0"/>
              <a:t>Print reports to distribute </a:t>
            </a:r>
            <a:r>
              <a:rPr lang="en-US" sz="2400" dirty="0"/>
              <a:t>to others who need </a:t>
            </a:r>
            <a:r>
              <a:rPr lang="en-US" sz="2400" dirty="0" smtClean="0"/>
              <a:t>to view </a:t>
            </a:r>
            <a:r>
              <a:rPr lang="en-US" sz="2400" dirty="0"/>
              <a:t>the report’s </a:t>
            </a:r>
            <a:r>
              <a:rPr lang="en-US" sz="2400" dirty="0" smtClean="0"/>
              <a:t>contents</a:t>
            </a:r>
          </a:p>
          <a:p>
            <a:pPr marL="285750" indent="-285750">
              <a:buFont typeface="Arial" pitchFamily="34" charset="0"/>
              <a:buChar char="•"/>
            </a:pPr>
            <a:r>
              <a:rPr lang="en-US" sz="2400" dirty="0" smtClean="0"/>
              <a:t>STEPS</a:t>
            </a:r>
          </a:p>
          <a:p>
            <a:pPr marL="742950" lvl="1" indent="-285750">
              <a:buFont typeface="Arial" pitchFamily="34" charset="0"/>
              <a:buChar char="•"/>
            </a:pPr>
            <a:r>
              <a:rPr lang="en-US" sz="2000" dirty="0" smtClean="0"/>
              <a:t>Open </a:t>
            </a:r>
            <a:r>
              <a:rPr lang="en-US" sz="2000" dirty="0"/>
              <a:t>the report in any view, or select the report in the Navigation </a:t>
            </a:r>
            <a:r>
              <a:rPr lang="en-US" sz="2000" dirty="0" smtClean="0"/>
              <a:t>Pane</a:t>
            </a:r>
            <a:endParaRPr lang="en-US" sz="2000" dirty="0"/>
          </a:p>
          <a:p>
            <a:pPr marL="742950" lvl="1" indent="-285750">
              <a:buFont typeface="Arial" pitchFamily="34" charset="0"/>
              <a:buChar char="•"/>
            </a:pPr>
            <a:r>
              <a:rPr lang="en-US" sz="2000" dirty="0" smtClean="0"/>
              <a:t>Click </a:t>
            </a:r>
            <a:r>
              <a:rPr lang="en-US" sz="2000" dirty="0"/>
              <a:t>the FILE tab to display Backstage view, click Print, and then click Quick Print </a:t>
            </a:r>
            <a:r>
              <a:rPr lang="en-US" sz="2000" dirty="0" smtClean="0"/>
              <a:t>to print </a:t>
            </a:r>
            <a:r>
              <a:rPr lang="en-US" sz="2000" dirty="0"/>
              <a:t>the report with the default print </a:t>
            </a:r>
            <a:r>
              <a:rPr lang="en-US" sz="2000" dirty="0" smtClean="0"/>
              <a:t>settings</a:t>
            </a:r>
            <a:endParaRPr lang="en-US" sz="2000" dirty="0"/>
          </a:p>
          <a:p>
            <a:pPr lvl="1"/>
            <a:r>
              <a:rPr lang="en-US" sz="2000" i="1" dirty="0"/>
              <a:t>or</a:t>
            </a:r>
          </a:p>
          <a:p>
            <a:pPr marL="742950" lvl="1" indent="-285750">
              <a:buFont typeface="Arial" pitchFamily="34" charset="0"/>
              <a:buChar char="•"/>
            </a:pPr>
            <a:r>
              <a:rPr lang="en-US" sz="2000" dirty="0" smtClean="0"/>
              <a:t>Open </a:t>
            </a:r>
            <a:r>
              <a:rPr lang="en-US" sz="2000" dirty="0"/>
              <a:t>the report in any view, or select the report in the Navigation </a:t>
            </a:r>
            <a:r>
              <a:rPr lang="en-US" sz="2000" dirty="0" smtClean="0"/>
              <a:t>Pane</a:t>
            </a:r>
            <a:endParaRPr lang="en-US" sz="2000" dirty="0"/>
          </a:p>
          <a:p>
            <a:pPr marL="742950" lvl="1" indent="-285750">
              <a:buFont typeface="Arial" pitchFamily="34" charset="0"/>
              <a:buChar char="•"/>
            </a:pPr>
            <a:r>
              <a:rPr lang="en-US" sz="2000" dirty="0" smtClean="0"/>
              <a:t>Click </a:t>
            </a:r>
            <a:r>
              <a:rPr lang="en-US" sz="2000" dirty="0"/>
              <a:t>the FILE tab, click Print, and then click Print (or, if the report is displayed in </a:t>
            </a:r>
            <a:r>
              <a:rPr lang="en-US" sz="2000" dirty="0" smtClean="0"/>
              <a:t>Print Preview</a:t>
            </a:r>
            <a:r>
              <a:rPr lang="en-US" sz="2000" dirty="0"/>
              <a:t>, click the Print button in the Print group on the PRINT PREVIEW tab). The </a:t>
            </a:r>
            <a:r>
              <a:rPr lang="en-US" sz="2000" dirty="0" smtClean="0"/>
              <a:t>Print dialog </a:t>
            </a:r>
            <a:r>
              <a:rPr lang="en-US" sz="2000" dirty="0"/>
              <a:t>box opens, in which you can select the options you want for printing the </a:t>
            </a:r>
            <a:r>
              <a:rPr lang="en-US" sz="2000" dirty="0" smtClean="0"/>
              <a:t>report</a:t>
            </a:r>
            <a:endParaRPr lang="en-US" sz="2000" dirty="0"/>
          </a:p>
        </p:txBody>
      </p:sp>
    </p:spTree>
    <p:extLst>
      <p:ext uri="{BB962C8B-B14F-4D97-AF65-F5344CB8AC3E}">
        <p14:creationId xmlns:p14="http://schemas.microsoft.com/office/powerpoint/2010/main" xmlns="" val="4160704933"/>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Viewing Objects in the Navigation Pane</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42</a:t>
            </a:fld>
            <a:endParaRPr lang="en-US" dirty="0"/>
          </a:p>
        </p:txBody>
      </p:sp>
      <p:sp>
        <p:nvSpPr>
          <p:cNvPr id="2" name="Rectangle 1"/>
          <p:cNvSpPr/>
          <p:nvPr/>
        </p:nvSpPr>
        <p:spPr>
          <a:xfrm>
            <a:off x="409575" y="1219200"/>
            <a:ext cx="8382000" cy="1938992"/>
          </a:xfrm>
          <a:prstGeom prst="rect">
            <a:avLst/>
          </a:prstGeom>
        </p:spPr>
        <p:txBody>
          <a:bodyPr wrap="square">
            <a:spAutoFit/>
          </a:bodyPr>
          <a:lstStyle/>
          <a:p>
            <a:pPr marL="342900" indent="-342900">
              <a:buFont typeface="Arial" pitchFamily="34" charset="0"/>
              <a:buChar char="•"/>
            </a:pPr>
            <a:r>
              <a:rPr lang="en-US" sz="2400" dirty="0"/>
              <a:t>The Navigation Pane currently displays the default category, </a:t>
            </a:r>
            <a:r>
              <a:rPr lang="en-US" sz="2400" b="1" dirty="0"/>
              <a:t>All Access Objects</a:t>
            </a:r>
            <a:r>
              <a:rPr lang="en-US" sz="2400" dirty="0" smtClean="0"/>
              <a:t>, which </a:t>
            </a:r>
            <a:r>
              <a:rPr lang="en-US" sz="2400" dirty="0"/>
              <a:t>lists all the database objects in the </a:t>
            </a:r>
            <a:r>
              <a:rPr lang="en-US" sz="2400" dirty="0" smtClean="0"/>
              <a:t>pane</a:t>
            </a:r>
          </a:p>
          <a:p>
            <a:pPr marL="342900" indent="-342900">
              <a:buFont typeface="Arial" pitchFamily="34" charset="0"/>
              <a:buChar char="•"/>
            </a:pPr>
            <a:r>
              <a:rPr lang="en-US" sz="2400" dirty="0" smtClean="0"/>
              <a:t>Each </a:t>
            </a:r>
            <a:r>
              <a:rPr lang="en-US" sz="2400" dirty="0"/>
              <a:t>object type (Tables, Queries</a:t>
            </a:r>
            <a:r>
              <a:rPr lang="en-US" sz="2400" dirty="0" smtClean="0"/>
              <a:t>, Forms</a:t>
            </a:r>
            <a:r>
              <a:rPr lang="en-US" sz="2400" dirty="0"/>
              <a:t>, and Reports) appears in its own group</a:t>
            </a:r>
          </a:p>
        </p:txBody>
      </p:sp>
      <p:pic>
        <p:nvPicPr>
          <p:cNvPr id="25602" name="Picture 2"/>
          <p:cNvPicPr>
            <a:picLocks noChangeAspect="1" noChangeArrowheads="1"/>
          </p:cNvPicPr>
          <p:nvPr/>
        </p:nvPicPr>
        <p:blipFill>
          <a:blip r:embed="rId3"/>
          <a:stretch>
            <a:fillRect/>
          </a:stretch>
        </p:blipFill>
        <p:spPr bwMode="auto">
          <a:xfrm>
            <a:off x="670044" y="3295700"/>
            <a:ext cx="7788156" cy="27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2951044"/>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tretch>
            <a:fillRect/>
          </a:stretch>
        </p:blipFill>
        <p:spPr bwMode="auto">
          <a:xfrm>
            <a:off x="1469211" y="1807952"/>
            <a:ext cx="7217589" cy="387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3600" dirty="0" smtClean="0"/>
              <a:t>Using Microsoft Access Help</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43</a:t>
            </a:fld>
            <a:endParaRPr lang="en-US" dirty="0"/>
          </a:p>
        </p:txBody>
      </p:sp>
      <p:sp>
        <p:nvSpPr>
          <p:cNvPr id="2" name="Rectangle 1"/>
          <p:cNvSpPr/>
          <p:nvPr/>
        </p:nvSpPr>
        <p:spPr>
          <a:xfrm>
            <a:off x="409574" y="2615148"/>
            <a:ext cx="1952625" cy="3785652"/>
          </a:xfrm>
          <a:prstGeom prst="rect">
            <a:avLst/>
          </a:prstGeom>
        </p:spPr>
        <p:txBody>
          <a:bodyPr wrap="square">
            <a:spAutoFit/>
          </a:bodyPr>
          <a:lstStyle/>
          <a:p>
            <a:r>
              <a:rPr lang="en-US" sz="2400" dirty="0" smtClean="0"/>
              <a:t>Start </a:t>
            </a:r>
            <a:r>
              <a:rPr lang="en-US" sz="2400" dirty="0"/>
              <a:t>Help by clicking the Microsoft Access Help</a:t>
            </a:r>
          </a:p>
          <a:p>
            <a:r>
              <a:rPr lang="en-US" sz="2400" dirty="0"/>
              <a:t>button in the top right of the Access window, or by pressing the F1 key</a:t>
            </a:r>
          </a:p>
        </p:txBody>
      </p:sp>
    </p:spTree>
    <p:extLst>
      <p:ext uri="{BB962C8B-B14F-4D97-AF65-F5344CB8AC3E}">
        <p14:creationId xmlns:p14="http://schemas.microsoft.com/office/powerpoint/2010/main" xmlns="" val="1858017075"/>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tretch>
            <a:fillRect/>
          </a:stretch>
        </p:blipFill>
        <p:spPr bwMode="auto">
          <a:xfrm>
            <a:off x="3276600" y="3436000"/>
            <a:ext cx="5448300" cy="2525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3600" dirty="0" smtClean="0"/>
              <a:t>Managing a Database</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44</a:t>
            </a:fld>
            <a:endParaRPr lang="en-US" dirty="0"/>
          </a:p>
        </p:txBody>
      </p:sp>
      <p:sp>
        <p:nvSpPr>
          <p:cNvPr id="2" name="Rectangle 1"/>
          <p:cNvSpPr/>
          <p:nvPr/>
        </p:nvSpPr>
        <p:spPr>
          <a:xfrm>
            <a:off x="457200" y="1295400"/>
            <a:ext cx="8267700" cy="4893647"/>
          </a:xfrm>
          <a:prstGeom prst="rect">
            <a:avLst/>
          </a:prstGeom>
        </p:spPr>
        <p:txBody>
          <a:bodyPr wrap="square">
            <a:spAutoFit/>
          </a:bodyPr>
          <a:lstStyle/>
          <a:p>
            <a:pPr marL="342900" indent="-342900">
              <a:buFont typeface="Arial" pitchFamily="34" charset="0"/>
              <a:buChar char="•"/>
            </a:pPr>
            <a:r>
              <a:rPr lang="en-US" sz="2400" dirty="0"/>
              <a:t>A</a:t>
            </a:r>
            <a:r>
              <a:rPr lang="en-US" sz="2400" dirty="0" smtClean="0"/>
              <a:t>ctivities </a:t>
            </a:r>
            <a:r>
              <a:rPr lang="en-US" sz="2400" dirty="0"/>
              <a:t>involved in database </a:t>
            </a:r>
            <a:r>
              <a:rPr lang="en-US" sz="2400" dirty="0" smtClean="0"/>
              <a:t>management include </a:t>
            </a:r>
            <a:r>
              <a:rPr lang="en-US" sz="2400" dirty="0"/>
              <a:t>compacting and repairing a database and backing up and restoring </a:t>
            </a:r>
            <a:r>
              <a:rPr lang="en-US" sz="2400" dirty="0" smtClean="0"/>
              <a:t>a Database</a:t>
            </a:r>
          </a:p>
          <a:p>
            <a:pPr marL="342900" indent="-342900">
              <a:buFont typeface="Arial" pitchFamily="34" charset="0"/>
              <a:buChar char="•"/>
            </a:pPr>
            <a:r>
              <a:rPr lang="en-US" sz="2400" b="1" dirty="0"/>
              <a:t>Compacting and Repairing a Database</a:t>
            </a:r>
            <a:endParaRPr lang="en-US" sz="2400" dirty="0" smtClean="0"/>
          </a:p>
          <a:p>
            <a:pPr marL="800100" lvl="1" indent="-342900">
              <a:buFont typeface="Arial" pitchFamily="34" charset="0"/>
              <a:buChar char="•"/>
            </a:pPr>
            <a:r>
              <a:rPr lang="en-US" sz="2400" dirty="0" smtClean="0"/>
              <a:t>Rearranges </a:t>
            </a:r>
            <a:r>
              <a:rPr lang="en-US" sz="2400" dirty="0"/>
              <a:t>the data and objects in a </a:t>
            </a:r>
            <a:r>
              <a:rPr lang="en-US" sz="2400" dirty="0" smtClean="0"/>
              <a:t>database </a:t>
            </a:r>
            <a:r>
              <a:rPr lang="en-US" sz="2400" dirty="0"/>
              <a:t>to decrease </a:t>
            </a:r>
            <a:r>
              <a:rPr lang="en-US" sz="2400" dirty="0" smtClean="0"/>
              <a:t/>
            </a:r>
            <a:br>
              <a:rPr lang="en-US" sz="2400" dirty="0" smtClean="0"/>
            </a:br>
            <a:r>
              <a:rPr lang="en-US" sz="2400" dirty="0" smtClean="0"/>
              <a:t>its </a:t>
            </a:r>
            <a:r>
              <a:rPr lang="en-US" sz="2400" dirty="0"/>
              <a:t>file size, </a:t>
            </a:r>
            <a:r>
              <a:rPr lang="en-US" sz="2400" dirty="0" smtClean="0"/>
              <a:t>thereby </a:t>
            </a:r>
            <a:br>
              <a:rPr lang="en-US" sz="2400" dirty="0" smtClean="0"/>
            </a:br>
            <a:r>
              <a:rPr lang="en-US" sz="2400" dirty="0" smtClean="0"/>
              <a:t>making more </a:t>
            </a:r>
            <a:br>
              <a:rPr lang="en-US" sz="2400" dirty="0" smtClean="0"/>
            </a:br>
            <a:r>
              <a:rPr lang="en-US" sz="2400" dirty="0" smtClean="0"/>
              <a:t>storage space </a:t>
            </a:r>
            <a:br>
              <a:rPr lang="en-US" sz="2400" dirty="0" smtClean="0"/>
            </a:br>
            <a:r>
              <a:rPr lang="en-US" sz="2400" dirty="0" smtClean="0"/>
              <a:t>available </a:t>
            </a:r>
            <a:r>
              <a:rPr lang="en-US" sz="2400" dirty="0"/>
              <a:t>and </a:t>
            </a:r>
            <a:r>
              <a:rPr lang="en-US" sz="2400" dirty="0" smtClean="0"/>
              <a:t/>
            </a:r>
            <a:br>
              <a:rPr lang="en-US" sz="2400" dirty="0" smtClean="0"/>
            </a:br>
            <a:r>
              <a:rPr lang="en-US" sz="2400" dirty="0" smtClean="0"/>
              <a:t>enhancing </a:t>
            </a:r>
            <a:r>
              <a:rPr lang="en-US" sz="2400" dirty="0"/>
              <a:t>the </a:t>
            </a:r>
            <a:r>
              <a:rPr lang="en-US" sz="2400" dirty="0" smtClean="0"/>
              <a:t/>
            </a:r>
            <a:br>
              <a:rPr lang="en-US" sz="2400" dirty="0" smtClean="0"/>
            </a:br>
            <a:r>
              <a:rPr lang="en-US" sz="2400" dirty="0" smtClean="0"/>
              <a:t>performance </a:t>
            </a:r>
            <a:r>
              <a:rPr lang="en-US" sz="2400" dirty="0"/>
              <a:t>of the </a:t>
            </a:r>
            <a:r>
              <a:rPr lang="en-US" sz="2400" dirty="0" smtClean="0"/>
              <a:t/>
            </a:r>
            <a:br>
              <a:rPr lang="en-US" sz="2400" dirty="0" smtClean="0"/>
            </a:br>
            <a:r>
              <a:rPr lang="en-US" sz="2400" dirty="0" smtClean="0"/>
              <a:t>database</a:t>
            </a:r>
            <a:endParaRPr lang="en-US" sz="2400" dirty="0"/>
          </a:p>
        </p:txBody>
      </p:sp>
    </p:spTree>
    <p:extLst>
      <p:ext uri="{BB962C8B-B14F-4D97-AF65-F5344CB8AC3E}">
        <p14:creationId xmlns:p14="http://schemas.microsoft.com/office/powerpoint/2010/main" xmlns="" val="1228642445"/>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Managing a Database </a:t>
            </a:r>
            <a:r>
              <a:rPr lang="en-US" sz="1200" dirty="0" smtClean="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45</a:t>
            </a:fld>
            <a:endParaRPr lang="en-US" dirty="0"/>
          </a:p>
        </p:txBody>
      </p:sp>
      <p:sp>
        <p:nvSpPr>
          <p:cNvPr id="2" name="Rectangle 1"/>
          <p:cNvSpPr/>
          <p:nvPr/>
        </p:nvSpPr>
        <p:spPr>
          <a:xfrm>
            <a:off x="457200" y="1295400"/>
            <a:ext cx="8267700" cy="4955203"/>
          </a:xfrm>
          <a:prstGeom prst="rect">
            <a:avLst/>
          </a:prstGeom>
        </p:spPr>
        <p:txBody>
          <a:bodyPr wrap="square">
            <a:spAutoFit/>
          </a:bodyPr>
          <a:lstStyle/>
          <a:p>
            <a:r>
              <a:rPr lang="en-US" sz="2800" dirty="0"/>
              <a:t>Backing Up and Restoring a Database</a:t>
            </a:r>
          </a:p>
          <a:p>
            <a:pPr marL="342900" indent="-342900">
              <a:buFont typeface="Arial" pitchFamily="34" charset="0"/>
              <a:buChar char="•"/>
            </a:pPr>
            <a:r>
              <a:rPr lang="en-US" sz="2400" dirty="0"/>
              <a:t>T</a:t>
            </a:r>
            <a:r>
              <a:rPr lang="en-US" sz="2400" dirty="0" smtClean="0"/>
              <a:t>he </a:t>
            </a:r>
            <a:r>
              <a:rPr lang="en-US" sz="2400" dirty="0"/>
              <a:t>process of making a copy of the database file to </a:t>
            </a:r>
            <a:r>
              <a:rPr lang="en-US" sz="2400" dirty="0" smtClean="0"/>
              <a:t>protect your </a:t>
            </a:r>
            <a:r>
              <a:rPr lang="en-US" sz="2400" dirty="0"/>
              <a:t>database against loss or </a:t>
            </a:r>
            <a:r>
              <a:rPr lang="en-US" sz="2400" dirty="0" smtClean="0"/>
              <a:t>damage</a:t>
            </a:r>
          </a:p>
          <a:p>
            <a:pPr marL="342900" indent="-342900">
              <a:buFont typeface="Arial" pitchFamily="34" charset="0"/>
              <a:buChar char="•"/>
            </a:pPr>
            <a:r>
              <a:rPr lang="en-US" sz="2400" dirty="0" smtClean="0"/>
              <a:t>The </a:t>
            </a:r>
            <a:r>
              <a:rPr lang="en-US" sz="2400" dirty="0"/>
              <a:t>Back Up Database command enables </a:t>
            </a:r>
            <a:r>
              <a:rPr lang="en-US" sz="2400" dirty="0" smtClean="0"/>
              <a:t>you to </a:t>
            </a:r>
            <a:r>
              <a:rPr lang="en-US" sz="2400" dirty="0"/>
              <a:t>back up your database file from within the Access program, while you are </a:t>
            </a:r>
            <a:r>
              <a:rPr lang="en-US" sz="2400" dirty="0" smtClean="0"/>
              <a:t>working </a:t>
            </a:r>
          </a:p>
          <a:p>
            <a:pPr marL="342900" indent="-342900">
              <a:buFont typeface="Arial" pitchFamily="34" charset="0"/>
              <a:buChar char="•"/>
            </a:pPr>
            <a:r>
              <a:rPr lang="en-US" sz="2400" dirty="0" smtClean="0"/>
              <a:t>Steps:</a:t>
            </a:r>
          </a:p>
          <a:p>
            <a:pPr marL="800100" lvl="1" indent="-342900">
              <a:buFont typeface="Arial" pitchFamily="34" charset="0"/>
              <a:buChar char="•"/>
            </a:pPr>
            <a:r>
              <a:rPr lang="en-US" sz="2400" dirty="0" smtClean="0"/>
              <a:t>Click </a:t>
            </a:r>
            <a:r>
              <a:rPr lang="en-US" sz="2400" dirty="0"/>
              <a:t>the FILE tab to display the Info screen </a:t>
            </a:r>
            <a:r>
              <a:rPr lang="en-US" sz="2400" dirty="0" smtClean="0"/>
              <a:t>in Backstage view</a:t>
            </a:r>
          </a:p>
          <a:p>
            <a:pPr marL="800100" lvl="1" indent="-342900">
              <a:buFont typeface="Arial" pitchFamily="34" charset="0"/>
              <a:buChar char="•"/>
            </a:pPr>
            <a:r>
              <a:rPr lang="en-US" sz="2400" dirty="0"/>
              <a:t>C</a:t>
            </a:r>
            <a:r>
              <a:rPr lang="en-US" sz="2400" dirty="0" smtClean="0"/>
              <a:t>lick </a:t>
            </a:r>
            <a:r>
              <a:rPr lang="en-US" sz="2400" dirty="0"/>
              <a:t>Save As in the navigation </a:t>
            </a:r>
            <a:r>
              <a:rPr lang="en-US" sz="2400" dirty="0" smtClean="0"/>
              <a:t>bar</a:t>
            </a:r>
          </a:p>
          <a:p>
            <a:pPr marL="800100" lvl="1" indent="-342900">
              <a:buFont typeface="Arial" pitchFamily="34" charset="0"/>
              <a:buChar char="•"/>
            </a:pPr>
            <a:r>
              <a:rPr lang="en-US" sz="2400" dirty="0" smtClean="0"/>
              <a:t>Click </a:t>
            </a:r>
            <a:r>
              <a:rPr lang="en-US" sz="2400" dirty="0"/>
              <a:t>Back Up Database in </a:t>
            </a:r>
            <a:r>
              <a:rPr lang="en-US" sz="2400" dirty="0" smtClean="0"/>
              <a:t>the Advanced </a:t>
            </a:r>
            <a:r>
              <a:rPr lang="en-US" sz="2400" dirty="0"/>
              <a:t>section of the Save Database As </a:t>
            </a:r>
            <a:r>
              <a:rPr lang="en-US" sz="2400" dirty="0" smtClean="0"/>
              <a:t>pane</a:t>
            </a:r>
          </a:p>
          <a:p>
            <a:pPr marL="800100" lvl="1" indent="-342900">
              <a:buFont typeface="Arial" pitchFamily="34" charset="0"/>
              <a:buChar char="•"/>
            </a:pPr>
            <a:r>
              <a:rPr lang="en-US" sz="2400" dirty="0" smtClean="0"/>
              <a:t>Click </a:t>
            </a:r>
            <a:r>
              <a:rPr lang="en-US" sz="2400" dirty="0"/>
              <a:t>the Save As button</a:t>
            </a:r>
          </a:p>
        </p:txBody>
      </p:sp>
    </p:spTree>
    <p:extLst>
      <p:ext uri="{BB962C8B-B14F-4D97-AF65-F5344CB8AC3E}">
        <p14:creationId xmlns:p14="http://schemas.microsoft.com/office/powerpoint/2010/main" xmlns="" val="3653957446"/>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Excel or Access?</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46</a:t>
            </a:fld>
            <a:endParaRPr lang="en-US" dirty="0"/>
          </a:p>
        </p:txBody>
      </p:sp>
      <p:sp>
        <p:nvSpPr>
          <p:cNvPr id="2" name="Rectangle 1"/>
          <p:cNvSpPr/>
          <p:nvPr/>
        </p:nvSpPr>
        <p:spPr>
          <a:xfrm>
            <a:off x="457200" y="1295400"/>
            <a:ext cx="8267700" cy="3477875"/>
          </a:xfrm>
          <a:prstGeom prst="rect">
            <a:avLst/>
          </a:prstGeom>
        </p:spPr>
        <p:txBody>
          <a:bodyPr wrap="square">
            <a:spAutoFit/>
          </a:bodyPr>
          <a:lstStyle/>
          <a:p>
            <a:r>
              <a:rPr lang="en-US" sz="2800" dirty="0" smtClean="0"/>
              <a:t>Ask the following questions</a:t>
            </a:r>
            <a:endParaRPr lang="en-US" sz="2800" dirty="0"/>
          </a:p>
          <a:p>
            <a:pPr marL="914400" lvl="1" indent="-457200">
              <a:buFont typeface="+mj-lt"/>
              <a:buAutoNum type="arabicPeriod"/>
            </a:pPr>
            <a:r>
              <a:rPr lang="en-US" sz="2400" dirty="0" smtClean="0"/>
              <a:t>Do </a:t>
            </a:r>
            <a:r>
              <a:rPr lang="en-US" sz="2400" dirty="0"/>
              <a:t>you need to store data in separate tables that are related to each other?</a:t>
            </a:r>
          </a:p>
          <a:p>
            <a:pPr marL="914400" lvl="1" indent="-457200">
              <a:buFont typeface="+mj-lt"/>
              <a:buAutoNum type="arabicPeriod"/>
            </a:pPr>
            <a:r>
              <a:rPr lang="en-US" sz="2400" dirty="0" smtClean="0"/>
              <a:t>Do </a:t>
            </a:r>
            <a:r>
              <a:rPr lang="en-US" sz="2400" dirty="0"/>
              <a:t>you have a very large amount of data to store?</a:t>
            </a:r>
          </a:p>
          <a:p>
            <a:pPr marL="914400" lvl="1" indent="-457200">
              <a:buFont typeface="+mj-lt"/>
              <a:buAutoNum type="arabicPeriod"/>
            </a:pPr>
            <a:r>
              <a:rPr lang="en-US" sz="2400" dirty="0" smtClean="0"/>
              <a:t>Will </a:t>
            </a:r>
            <a:r>
              <a:rPr lang="en-US" sz="2400" dirty="0"/>
              <a:t>more than one person need to access the data at the same time?</a:t>
            </a:r>
          </a:p>
          <a:p>
            <a:pPr marL="1371600" lvl="2" indent="-457200">
              <a:buFont typeface="Arial" pitchFamily="34" charset="0"/>
              <a:buChar char="•"/>
            </a:pPr>
            <a:r>
              <a:rPr lang="en-US" sz="2400" dirty="0"/>
              <a:t>If you answer “yes” to </a:t>
            </a:r>
            <a:r>
              <a:rPr lang="en-US" sz="2400" u="sng" dirty="0"/>
              <a:t>any</a:t>
            </a:r>
            <a:r>
              <a:rPr lang="en-US" sz="2400" dirty="0"/>
              <a:t> of these questions, an Access database is most likely </a:t>
            </a:r>
            <a:r>
              <a:rPr lang="en-US" sz="2400" dirty="0" smtClean="0"/>
              <a:t>the appropriate </a:t>
            </a:r>
            <a:r>
              <a:rPr lang="en-US" sz="2400" dirty="0"/>
              <a:t>application to use</a:t>
            </a:r>
          </a:p>
        </p:txBody>
      </p:sp>
    </p:spTree>
    <p:extLst>
      <p:ext uri="{BB962C8B-B14F-4D97-AF65-F5344CB8AC3E}">
        <p14:creationId xmlns:p14="http://schemas.microsoft.com/office/powerpoint/2010/main" xmlns="" val="285900656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Creating </a:t>
            </a:r>
            <a:r>
              <a:rPr lang="en-US" dirty="0"/>
              <a:t>a</a:t>
            </a:r>
            <a:r>
              <a:rPr lang="en-US" dirty="0" smtClean="0"/>
              <a:t> Database </a:t>
            </a:r>
            <a:r>
              <a:rPr lang="en-US" sz="1200" dirty="0" smtClean="0"/>
              <a:t>(Cont.)</a:t>
            </a:r>
            <a:endParaRPr lang="en-US" dirty="0" smtClean="0"/>
          </a:p>
        </p:txBody>
      </p:sp>
      <p:sp>
        <p:nvSpPr>
          <p:cNvPr id="17410" name="Rectangle 3"/>
          <p:cNvSpPr>
            <a:spLocks noGrp="1"/>
          </p:cNvSpPr>
          <p:nvPr>
            <p:ph idx="1"/>
          </p:nvPr>
        </p:nvSpPr>
        <p:spPr/>
        <p:txBody>
          <a:bodyPr/>
          <a:lstStyle/>
          <a:p>
            <a:r>
              <a:rPr lang="en-US" dirty="0"/>
              <a:t>Case </a:t>
            </a:r>
            <a:r>
              <a:rPr lang="en-US" dirty="0" smtClean="0"/>
              <a:t>- </a:t>
            </a:r>
            <a:r>
              <a:rPr lang="en-US" i="1" dirty="0"/>
              <a:t>Chatham Community </a:t>
            </a:r>
            <a:r>
              <a:rPr lang="en-US" i="1" dirty="0" smtClean="0"/>
              <a:t>Health Services </a:t>
            </a:r>
            <a:endParaRPr lang="en-US" dirty="0"/>
          </a:p>
          <a:p>
            <a:pPr lvl="1"/>
            <a:r>
              <a:rPr lang="en-US" dirty="0" smtClean="0"/>
              <a:t>Cindi </a:t>
            </a:r>
            <a:r>
              <a:rPr lang="en-US" dirty="0"/>
              <a:t>and her staff rely on </a:t>
            </a:r>
            <a:r>
              <a:rPr lang="en-US" dirty="0" smtClean="0"/>
              <a:t>electronic medical </a:t>
            </a:r>
            <a:r>
              <a:rPr lang="en-US" dirty="0"/>
              <a:t>records for patient information, billing, </a:t>
            </a:r>
            <a:r>
              <a:rPr lang="en-US" dirty="0" smtClean="0"/>
              <a:t>inventory control</a:t>
            </a:r>
            <a:r>
              <a:rPr lang="en-US" dirty="0"/>
              <a:t>, purchasing, and accounts </a:t>
            </a:r>
            <a:r>
              <a:rPr lang="en-US" dirty="0" smtClean="0"/>
              <a:t>payable</a:t>
            </a:r>
          </a:p>
          <a:p>
            <a:pPr lvl="1"/>
            <a:r>
              <a:rPr lang="en-US" dirty="0" smtClean="0"/>
              <a:t>The </a:t>
            </a:r>
            <a:r>
              <a:rPr lang="en-US" dirty="0"/>
              <a:t>clinic </a:t>
            </a:r>
            <a:r>
              <a:rPr lang="en-US" dirty="0" smtClean="0"/>
              <a:t>recently upgraded </a:t>
            </a:r>
            <a:r>
              <a:rPr lang="en-US" dirty="0"/>
              <a:t>to </a:t>
            </a:r>
            <a:r>
              <a:rPr lang="en-US" b="1" dirty="0"/>
              <a:t>Microsoft Access 2013 </a:t>
            </a:r>
            <a:r>
              <a:rPr lang="en-US" dirty="0"/>
              <a:t>(or simply </a:t>
            </a:r>
            <a:r>
              <a:rPr lang="en-US" b="1" dirty="0"/>
              <a:t>Access</a:t>
            </a:r>
            <a:r>
              <a:rPr lang="en-US" dirty="0" smtClean="0"/>
              <a:t>)</a:t>
            </a:r>
          </a:p>
          <a:p>
            <a:pPr lvl="1"/>
            <a:r>
              <a:rPr lang="en-US" dirty="0" smtClean="0"/>
              <a:t>Using the software to </a:t>
            </a:r>
            <a:r>
              <a:rPr lang="en-US" dirty="0"/>
              <a:t>enter, maintain, and retrieve </a:t>
            </a:r>
            <a:r>
              <a:rPr lang="en-US" dirty="0" smtClean="0"/>
              <a:t>related data </a:t>
            </a:r>
            <a:r>
              <a:rPr lang="en-US" dirty="0"/>
              <a:t>in a format known as a database</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5</a:t>
            </a:fld>
            <a:endParaRPr lang="en-US" dirty="0"/>
          </a:p>
        </p:txBody>
      </p:sp>
    </p:spTree>
    <p:extLst>
      <p:ext uri="{BB962C8B-B14F-4D97-AF65-F5344CB8AC3E}">
        <p14:creationId xmlns:p14="http://schemas.microsoft.com/office/powerpoint/2010/main" xmlns="" val="248789090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Creating </a:t>
            </a:r>
            <a:r>
              <a:rPr lang="en-US" dirty="0"/>
              <a:t>a</a:t>
            </a:r>
            <a:r>
              <a:rPr lang="en-US" dirty="0" smtClean="0"/>
              <a:t> Database </a:t>
            </a:r>
            <a:r>
              <a:rPr lang="en-US" sz="1200" dirty="0" smtClean="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6</a:t>
            </a:fld>
            <a:endParaRPr lang="en-US" dirty="0"/>
          </a:p>
        </p:txBody>
      </p:sp>
      <p:pic>
        <p:nvPicPr>
          <p:cNvPr id="1026" name="Picture 2"/>
          <p:cNvPicPr>
            <a:picLocks noChangeAspect="1" noChangeArrowheads="1"/>
          </p:cNvPicPr>
          <p:nvPr/>
        </p:nvPicPr>
        <p:blipFill>
          <a:blip r:embed="rId3"/>
          <a:stretch>
            <a:fillRect/>
          </a:stretch>
        </p:blipFill>
        <p:spPr bwMode="auto">
          <a:xfrm>
            <a:off x="572964" y="1589731"/>
            <a:ext cx="8037636" cy="3515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273413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Creating </a:t>
            </a:r>
            <a:r>
              <a:rPr lang="en-US" dirty="0"/>
              <a:t>a</a:t>
            </a:r>
            <a:r>
              <a:rPr lang="en-US" dirty="0" smtClean="0"/>
              <a:t> Database </a:t>
            </a:r>
            <a:r>
              <a:rPr lang="en-US" sz="1200" dirty="0" smtClean="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7</a:t>
            </a:fld>
            <a:endParaRPr lang="en-US" dirty="0"/>
          </a:p>
        </p:txBody>
      </p:sp>
      <p:pic>
        <p:nvPicPr>
          <p:cNvPr id="2053" name="Picture 5"/>
          <p:cNvPicPr>
            <a:picLocks noChangeAspect="1" noChangeArrowheads="1"/>
          </p:cNvPicPr>
          <p:nvPr/>
        </p:nvPicPr>
        <p:blipFill>
          <a:blip r:embed="rId3"/>
          <a:stretch>
            <a:fillRect/>
          </a:stretch>
        </p:blipFill>
        <p:spPr bwMode="auto">
          <a:xfrm>
            <a:off x="487814" y="1800340"/>
            <a:ext cx="3988789" cy="4143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stretch>
            <a:fillRect/>
          </a:stretch>
        </p:blipFill>
        <p:spPr bwMode="auto">
          <a:xfrm>
            <a:off x="4191000" y="1981200"/>
            <a:ext cx="3810000" cy="3957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08665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Introduction to Database Concepts </a:t>
            </a:r>
          </a:p>
        </p:txBody>
      </p:sp>
      <p:sp>
        <p:nvSpPr>
          <p:cNvPr id="17410" name="Rectangle 3"/>
          <p:cNvSpPr>
            <a:spLocks noGrp="1"/>
          </p:cNvSpPr>
          <p:nvPr>
            <p:ph idx="1"/>
          </p:nvPr>
        </p:nvSpPr>
        <p:spPr/>
        <p:txBody>
          <a:bodyPr/>
          <a:lstStyle/>
          <a:p>
            <a:r>
              <a:rPr lang="en-US" dirty="0" smtClean="0"/>
              <a:t>Organizing Data</a:t>
            </a:r>
            <a:endParaRPr lang="en-US" dirty="0"/>
          </a:p>
          <a:p>
            <a:pPr lvl="1"/>
            <a:r>
              <a:rPr lang="en-US" dirty="0" smtClean="0"/>
              <a:t>A</a:t>
            </a:r>
            <a:r>
              <a:rPr lang="en-US" b="1" dirty="0" smtClean="0"/>
              <a:t> field </a:t>
            </a:r>
            <a:r>
              <a:rPr lang="en-US" dirty="0"/>
              <a:t>is a </a:t>
            </a:r>
            <a:r>
              <a:rPr lang="en-US" dirty="0" smtClean="0"/>
              <a:t>single characteristic </a:t>
            </a:r>
            <a:r>
              <a:rPr lang="en-US" dirty="0"/>
              <a:t>or attribute of a person, place, object, event, or </a:t>
            </a:r>
            <a:r>
              <a:rPr lang="en-US" dirty="0" smtClean="0"/>
              <a:t>idea</a:t>
            </a:r>
          </a:p>
          <a:p>
            <a:pPr lvl="2"/>
            <a:r>
              <a:rPr lang="en-US" dirty="0"/>
              <a:t>P</a:t>
            </a:r>
            <a:r>
              <a:rPr lang="en-US" dirty="0" smtClean="0"/>
              <a:t>atient </a:t>
            </a:r>
            <a:r>
              <a:rPr lang="en-US" dirty="0"/>
              <a:t>ID, </a:t>
            </a:r>
            <a:r>
              <a:rPr lang="en-US" dirty="0" smtClean="0"/>
              <a:t>first name</a:t>
            </a:r>
            <a:r>
              <a:rPr lang="en-US" dirty="0"/>
              <a:t>, last name, address, phone number, visit date, reason for visit, and invoice </a:t>
            </a:r>
            <a:r>
              <a:rPr lang="en-US" dirty="0" smtClean="0"/>
              <a:t>amount</a:t>
            </a:r>
            <a:endParaRPr lang="en-US" dirty="0"/>
          </a:p>
          <a:p>
            <a:pPr lvl="1"/>
            <a:r>
              <a:rPr lang="en-US" dirty="0" smtClean="0"/>
              <a:t>Related </a:t>
            </a:r>
            <a:r>
              <a:rPr lang="en-US" dirty="0"/>
              <a:t>fields </a:t>
            </a:r>
            <a:r>
              <a:rPr lang="en-US" dirty="0" smtClean="0"/>
              <a:t>are grouped together </a:t>
            </a:r>
            <a:r>
              <a:rPr lang="en-US" dirty="0"/>
              <a:t>into </a:t>
            </a:r>
            <a:r>
              <a:rPr lang="en-US" dirty="0" smtClean="0"/>
              <a:t>a </a:t>
            </a:r>
            <a:r>
              <a:rPr lang="en-US" b="1" dirty="0" smtClean="0"/>
              <a:t>table</a:t>
            </a:r>
          </a:p>
          <a:p>
            <a:pPr lvl="2"/>
            <a:r>
              <a:rPr lang="en-US" dirty="0" smtClean="0"/>
              <a:t>A collection </a:t>
            </a:r>
            <a:r>
              <a:rPr lang="en-US" dirty="0"/>
              <a:t>of </a:t>
            </a:r>
            <a:r>
              <a:rPr lang="en-US" dirty="0" smtClean="0"/>
              <a:t>fields that </a:t>
            </a:r>
            <a:r>
              <a:rPr lang="en-US" dirty="0"/>
              <a:t>describes a person, place, object, event, or </a:t>
            </a:r>
            <a:r>
              <a:rPr lang="en-US" dirty="0" smtClean="0"/>
              <a:t>idea</a:t>
            </a:r>
          </a:p>
          <a:p>
            <a:pPr lvl="2"/>
            <a:r>
              <a:rPr lang="en-US" dirty="0"/>
              <a:t>The specific content of a field is called the </a:t>
            </a:r>
            <a:r>
              <a:rPr lang="en-US" b="1" dirty="0"/>
              <a:t>field </a:t>
            </a:r>
            <a:r>
              <a:rPr lang="en-US" b="1" dirty="0" smtClean="0"/>
              <a:t>value</a:t>
            </a:r>
          </a:p>
          <a:p>
            <a:pPr lvl="3"/>
            <a:r>
              <a:rPr lang="en-US" dirty="0"/>
              <a:t>his set of field values is called a </a:t>
            </a:r>
            <a:r>
              <a:rPr lang="en-US" b="1" dirty="0"/>
              <a:t>record</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8</a:t>
            </a:fld>
            <a:endParaRPr lang="en-US" dirty="0"/>
          </a:p>
        </p:txBody>
      </p:sp>
    </p:spTree>
    <p:extLst>
      <p:ext uri="{BB962C8B-B14F-4D97-AF65-F5344CB8AC3E}">
        <p14:creationId xmlns:p14="http://schemas.microsoft.com/office/powerpoint/2010/main" xmlns="" val="51672530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Introduction to Database Concepts </a:t>
            </a:r>
            <a:r>
              <a:rPr lang="en-US" sz="1200" dirty="0" smtClean="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9</a:t>
            </a:fld>
            <a:endParaRPr lang="en-US" dirty="0"/>
          </a:p>
        </p:txBody>
      </p:sp>
      <p:pic>
        <p:nvPicPr>
          <p:cNvPr id="3074" name="Picture 2"/>
          <p:cNvPicPr>
            <a:picLocks noChangeAspect="1" noChangeArrowheads="1"/>
          </p:cNvPicPr>
          <p:nvPr/>
        </p:nvPicPr>
        <p:blipFill>
          <a:blip r:embed="rId3"/>
          <a:stretch>
            <a:fillRect/>
          </a:stretch>
        </p:blipFill>
        <p:spPr bwMode="auto">
          <a:xfrm>
            <a:off x="502469" y="2007753"/>
            <a:ext cx="8031931" cy="2817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439359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WindowsVista</Template>
  <TotalTime>0</TotalTime>
  <Words>2959</Words>
  <Application>Microsoft Office PowerPoint</Application>
  <PresentationFormat>On-screen Show (4:3)</PresentationFormat>
  <Paragraphs>330</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2_Office Theme</vt:lpstr>
      <vt:lpstr> Tutorial 1 Creating a Database</vt:lpstr>
      <vt:lpstr>Objectives</vt:lpstr>
      <vt:lpstr>Objectives (Cont.)</vt:lpstr>
      <vt:lpstr>Creating a Database</vt:lpstr>
      <vt:lpstr>Creating a Database (Cont.)</vt:lpstr>
      <vt:lpstr>Creating a Database (Cont.)</vt:lpstr>
      <vt:lpstr>Creating a Database (Cont.)</vt:lpstr>
      <vt:lpstr>Introduction to Database Concepts </vt:lpstr>
      <vt:lpstr>Introduction to Database Concepts (Cont.)</vt:lpstr>
      <vt:lpstr>Databases and Relationships</vt:lpstr>
      <vt:lpstr>Relational Database Management Systems</vt:lpstr>
      <vt:lpstr>Relational Database Management Systems</vt:lpstr>
      <vt:lpstr>Starting Access and Creating a Database</vt:lpstr>
      <vt:lpstr>Starting Access and Creating a Database (Cont.)</vt:lpstr>
      <vt:lpstr>Working in Touch Mode</vt:lpstr>
      <vt:lpstr>Creating a Table in Datasheet View</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Closing a Table and Exiting Access</vt:lpstr>
      <vt:lpstr>Creating a Database (Cont.)</vt:lpstr>
      <vt:lpstr>Copying Records from Another  Access Database</vt:lpstr>
      <vt:lpstr>Copying Records from Another  Access Database (Cont.)</vt:lpstr>
      <vt:lpstr>Copying Records from Another  Access Database (Cont.)</vt:lpstr>
      <vt:lpstr>Navigating a Dataset</vt:lpstr>
      <vt:lpstr>Creating a Simple Query (Cont.)</vt:lpstr>
      <vt:lpstr>Creating a Simple Form </vt:lpstr>
      <vt:lpstr>Creating a Simple Form (Cont.)</vt:lpstr>
      <vt:lpstr>Creating a Simple Report</vt:lpstr>
      <vt:lpstr>Creating a Simple Report (Cont.)</vt:lpstr>
      <vt:lpstr>Creating a Simple Report (Cont.)</vt:lpstr>
      <vt:lpstr>Creating a Simple Report (Cont.)</vt:lpstr>
      <vt:lpstr>Creating a Simple Report (Cont.)</vt:lpstr>
      <vt:lpstr>Viewing Objects in the Navigation Pane</vt:lpstr>
      <vt:lpstr>Using Microsoft Access Help</vt:lpstr>
      <vt:lpstr>Managing a Database</vt:lpstr>
      <vt:lpstr>Managing a Database (Cont.)</vt:lpstr>
      <vt:lpstr>Excel or Access?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2013-03-28T19:40:58Z</dcterms:created>
  <dcterms:modified xsi:type="dcterms:W3CDTF">2013-03-28T19:41:07Z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